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10.png" ContentType="image/png"/>
  <Override PartName="/ppt/media/image207.png" ContentType="image/png"/>
  <Override PartName="/ppt/media/image201.png" ContentType="image/png"/>
  <Override PartName="/ppt/media/image200.png" ContentType="image/png"/>
  <Override PartName="/ppt/media/image196.png" ContentType="image/png"/>
  <Override PartName="/ppt/media/image195.png" ContentType="image/png"/>
  <Override PartName="/ppt/media/image194.png" ContentType="image/png"/>
  <Override PartName="/ppt/media/image193.tif" ContentType="image/tiff"/>
  <Override PartName="/ppt/media/image192.jpeg" ContentType="image/jpeg"/>
  <Override PartName="/ppt/media/image191.jpeg" ContentType="image/jpeg"/>
  <Override PartName="/ppt/media/image190.png" ContentType="image/png"/>
  <Override PartName="/ppt/media/image188.png" ContentType="image/png"/>
  <Override PartName="/ppt/media/image187.png" ContentType="image/png"/>
  <Override PartName="/ppt/media/image186.png" ContentType="image/png"/>
  <Override PartName="/ppt/media/image183.png" ContentType="image/png"/>
  <Override PartName="/ppt/media/image182.png" ContentType="image/png"/>
  <Override PartName="/ppt/media/image181.png" ContentType="image/png"/>
  <Override PartName="/ppt/media/image180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71.png" ContentType="image/png"/>
  <Override PartName="/ppt/media/image170.png" ContentType="image/png"/>
  <Override PartName="/ppt/media/image16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169.png" ContentType="image/png"/>
  <Override PartName="/ppt/media/image71.png" ContentType="image/png"/>
  <Override PartName="/ppt/media/image168.png" ContentType="image/png"/>
  <Override PartName="/ppt/media/image70.png" ContentType="image/png"/>
  <Override PartName="/ppt/media/image56.png" ContentType="image/png"/>
  <Override PartName="/ppt/media/image165.png" ContentType="image/png"/>
  <Override PartName="/ppt/media/image54.png" ContentType="image/png"/>
  <Override PartName="/ppt/media/image53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161.png" ContentType="image/png"/>
  <Override PartName="/ppt/media/image76.png" ContentType="image/png"/>
  <Override PartName="/ppt/media/image160.png" ContentType="image/png"/>
  <Override PartName="/ppt/media/image75.png" ContentType="image/png"/>
  <Override PartName="/ppt/media/image184.png" ContentType="image/png"/>
  <Override PartName="/ppt/media/image47.tif" ContentType="image/tiff"/>
  <Override PartName="/ppt/media/image205.png" ContentType="image/png"/>
  <Override PartName="/ppt/media/image153.png" ContentType="image/png"/>
  <Override PartName="/ppt/media/image43.png" ContentType="image/png"/>
  <Override PartName="/ppt/media/image42.png" ContentType="image/png"/>
  <Override PartName="/ppt/media/image203.png" ContentType="image/png"/>
  <Override PartName="/ppt/media/image151.png" ContentType="image/png"/>
  <Override PartName="/ppt/media/image202.png" ContentType="image/png"/>
  <Override PartName="/ppt/media/image150.png" ContentType="image/png"/>
  <Override PartName="/ppt/media/image39.png" ContentType="image/png"/>
  <Override PartName="/ppt/media/image92.jpeg" ContentType="image/jpeg"/>
  <Override PartName="/ppt/media/image50.png" ContentType="image/png"/>
  <Override PartName="/ppt/media/image148.png" ContentType="image/png"/>
  <Override PartName="/ppt/media/image123.png" ContentType="image/png"/>
  <Override PartName="/ppt/media/image185.jpeg" ContentType="image/jpeg"/>
  <Override PartName="/ppt/media/image63.tif" ContentType="image/tiff"/>
  <Override PartName="/ppt/media/image8.png" ContentType="image/png"/>
  <Override PartName="/ppt/media/image89.png" ContentType="image/png"/>
  <Override PartName="/ppt/media/image107.png" ContentType="image/png"/>
  <Override PartName="/ppt/media/image38.png" ContentType="image/png"/>
  <Override PartName="/ppt/media/image147.png" ContentType="image/png"/>
  <Override PartName="/ppt/media/image13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206.png" ContentType="image/png"/>
  <Override PartName="/ppt/media/image154.png" ContentType="image/png"/>
  <Override PartName="/ppt/media/image46.png" ContentType="image/png"/>
  <Override PartName="/ppt/media/image130.png" ContentType="image/png"/>
  <Override PartName="/ppt/media/image22.png" ContentType="image/png"/>
  <Override PartName="/ppt/media/image95.jpeg" ContentType="image/jpeg"/>
  <Override PartName="/ppt/media/image131.png" ContentType="image/png"/>
  <Override PartName="/ppt/media/image48.png" ContentType="image/png"/>
  <Override PartName="/ppt/media/image209.png" ContentType="image/png"/>
  <Override PartName="/ppt/media/image157.png" ContentType="image/png"/>
  <Override PartName="/ppt/media/image23.png" ContentType="image/png"/>
  <Override PartName="/ppt/media/image132.png" ContentType="image/png"/>
  <Override PartName="/ppt/media/image49.png" ContentType="image/png"/>
  <Override PartName="/ppt/media/image97.jpeg" ContentType="image/jpeg"/>
  <Override PartName="/ppt/media/image24.png" ContentType="image/png"/>
  <Override PartName="/ppt/media/image133.png" ContentType="image/png"/>
  <Override PartName="/ppt/media/image25.png" ContentType="image/png"/>
  <Override PartName="/ppt/media/image90.tif" ContentType="image/tiff"/>
  <Override PartName="/ppt/media/image134.png" ContentType="image/png"/>
  <Override PartName="/ppt/media/image26.png" ContentType="image/png"/>
  <Override PartName="/ppt/media/image135.png" ContentType="image/png"/>
  <Override PartName="/ppt/media/image27.png" ContentType="image/png"/>
  <Override PartName="/ppt/media/image136.png" ContentType="image/png"/>
  <Override PartName="/ppt/media/image28.png" ContentType="image/png"/>
  <Override PartName="/ppt/media/image111.tif" ContentType="image/tiff"/>
  <Override PartName="/ppt/media/image137.png" ContentType="image/png"/>
  <Override PartName="/ppt/media/image40.png" ContentType="image/png"/>
  <Override PartName="/ppt/media/image138.png" ContentType="image/png"/>
  <Override PartName="/ppt/media/image55.png" ContentType="image/png"/>
  <Override PartName="/ppt/media/image128.png" ContentType="image/png"/>
  <Override PartName="/ppt/media/image30.png" ContentType="image/png"/>
  <Override PartName="/ppt/media/image57.png" ContentType="image/png"/>
  <Override PartName="/ppt/media/image31.tif" ContentType="image/tiff"/>
  <Override PartName="/ppt/media/image166.png" ContentType="image/png"/>
  <Override PartName="/ppt/media/image32.png" ContentType="image/png"/>
  <Override PartName="/ppt/media/image14.png" ContentType="image/png"/>
  <Override PartName="/ppt/media/image96.jpeg" ContentType="image/jpeg"/>
  <Override PartName="/ppt/media/image141.png" ContentType="image/png"/>
  <Override PartName="/ppt/media/image58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98.jpeg" ContentType="image/jpeg"/>
  <Override PartName="/ppt/media/image34.png" ContentType="image/png"/>
  <Override PartName="/ppt/media/image101.jpeg" ContentType="image/jpeg"/>
  <Override PartName="/ppt/media/image143.png" ContentType="image/png"/>
  <Override PartName="/ppt/media/image35.png" ContentType="image/png"/>
  <Override PartName="/ppt/media/image144.png" ContentType="image/png"/>
  <Override PartName="/ppt/media/image11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204.png" ContentType="image/png"/>
  <Override PartName="/ppt/media/image152.png" ContentType="image/png"/>
  <Override PartName="/ppt/media/image15.tif" ContentType="image/tiff"/>
  <Override PartName="/ppt/media/image9.png" ContentType="image/png"/>
  <Override PartName="/ppt/media/image102.jpeg" ContentType="image/jpeg"/>
  <Override PartName="/ppt/media/image10.png" ContentType="image/png"/>
  <Override PartName="/ppt/media/image108.png" ContentType="image/png"/>
  <Override PartName="/ppt/media/image62.png" ContentType="image/png"/>
  <Override PartName="/ppt/media/image44.png" ContentType="image/png"/>
  <Override PartName="/ppt/media/image99.jpeg" ContentType="image/jpeg"/>
  <Override PartName="/ppt/media/image69.png" ContentType="image/png"/>
  <Override PartName="/ppt/media/image7.png" ContentType="image/png"/>
  <Override PartName="/ppt/media/image94.jpeg" ContentType="image/jpeg"/>
  <Override PartName="/ppt/media/image88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.png" ContentType="image/png"/>
  <Override PartName="/ppt/media/image82.png" ContentType="image/png"/>
  <Override PartName="/ppt/media/image65.png" ContentType="image/png"/>
  <Override PartName="/ppt/media/image3.png" ContentType="image/png"/>
  <Override PartName="/ppt/media/image100.jpeg" ContentType="image/jpeg"/>
  <Override PartName="/ppt/media/image84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97.png" ContentType="image/png"/>
  <Override PartName="/ppt/media/image103.png" ContentType="image/png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98.png" ContentType="image/png"/>
  <Override PartName="/ppt/media/image104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99.png" ContentType="image/png"/>
  <Override PartName="/ppt/media/image105.png" ContentType="image/png"/>
  <Override PartName="/ppt/media/image122.png" ContentType="image/png"/>
  <Override PartName="/ppt/media/image79.tif" ContentType="image/tiff"/>
  <Override PartName="/ppt/media/image178.png" ContentType="image/png"/>
  <Override PartName="/ppt/media/image80.png" ContentType="image/png"/>
  <Override PartName="/ppt/media/image81.png" ContentType="image/png"/>
  <Override PartName="/ppt/media/image189.png" ContentType="image/png"/>
  <Override PartName="/ppt/media/image91.png" ContentType="image/png"/>
  <Override PartName="/ppt/media/image179.jpeg" ContentType="image/jpeg"/>
  <Override PartName="/ppt/media/image78.png" ContentType="image/png"/>
  <Override PartName="/ppt/media/image93.jpeg" ContentType="image/jpeg"/>
  <Override PartName="/ppt/media/image29.png" ContentType="image/png"/>
  <Override PartName="/ppt/media/image109.gif" ContentType="image/gif"/>
  <Override PartName="/ppt/media/image106.tif" ContentType="image/tiff"/>
  <Override PartName="/ppt/media/image110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124.png" ContentType="image/png"/>
  <Override PartName="/ppt/media/image129.png" ContentType="image/png"/>
  <Override PartName="/ppt/media/image41.png" ContentType="image/png"/>
  <Override PartName="/ppt/media/image139.png" ContentType="image/png"/>
  <Override PartName="/ppt/media/image140.png" ContentType="image/png"/>
  <Override PartName="/ppt/media/image51.png" ContentType="image/png"/>
  <Override PartName="/ppt/media/image149.png" ContentType="image/png"/>
  <Override PartName="/ppt/media/image155.tif" ContentType="image/tiff"/>
  <Override PartName="/ppt/media/image208.png" ContentType="image/png"/>
  <Override PartName="/ppt/media/image156.png" ContentType="image/png"/>
  <Override PartName="/ppt/media/image61.png" ContentType="image/png"/>
  <Override PartName="/ppt/media/image159.png" ContentType="image/png"/>
  <Override PartName="/ppt/media/image163.jpeg" ContentType="image/jpeg"/>
  <Override PartName="/ppt/media/image164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10071100" cy="7556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56760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632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503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body"/>
          </p:nvPr>
        </p:nvSpPr>
        <p:spPr>
          <a:xfrm>
            <a:off x="356760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body"/>
          </p:nvPr>
        </p:nvSpPr>
        <p:spPr>
          <a:xfrm>
            <a:off x="6632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3280" y="301320"/>
            <a:ext cx="9063360" cy="5848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6760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632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03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56760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632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503280" y="301320"/>
            <a:ext cx="9063360" cy="5848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356760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632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03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356760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6632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ubTitle"/>
          </p:nvPr>
        </p:nvSpPr>
        <p:spPr>
          <a:xfrm>
            <a:off x="503280" y="301320"/>
            <a:ext cx="9063360" cy="5848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356760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632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503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356760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body"/>
          </p:nvPr>
        </p:nvSpPr>
        <p:spPr>
          <a:xfrm>
            <a:off x="6632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ubTitle"/>
          </p:nvPr>
        </p:nvSpPr>
        <p:spPr>
          <a:xfrm>
            <a:off x="503280" y="301320"/>
            <a:ext cx="9063360" cy="5848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503280" y="301320"/>
            <a:ext cx="9063360" cy="5848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356760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632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503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 type="body"/>
          </p:nvPr>
        </p:nvSpPr>
        <p:spPr>
          <a:xfrm>
            <a:off x="356760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7"/>
          <p:cNvSpPr>
            <a:spLocks noGrp="1"/>
          </p:cNvSpPr>
          <p:nvPr>
            <p:ph type="body"/>
          </p:nvPr>
        </p:nvSpPr>
        <p:spPr>
          <a:xfrm>
            <a:off x="6632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503280" y="301320"/>
            <a:ext cx="9063360" cy="5848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356760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6632280" y="176796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503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body"/>
          </p:nvPr>
        </p:nvSpPr>
        <p:spPr>
          <a:xfrm>
            <a:off x="356760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 type="body"/>
          </p:nvPr>
        </p:nvSpPr>
        <p:spPr>
          <a:xfrm>
            <a:off x="6632280" y="4057200"/>
            <a:ext cx="29181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147280" y="405720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3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47280" y="1767960"/>
            <a:ext cx="442260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3280" y="4057200"/>
            <a:ext cx="9063360" cy="2090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tif"/><Relationship Id="rId17" Type="http://schemas.openxmlformats.org/officeDocument/2006/relationships/image" Target="../media/image16.png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tif"/><Relationship Id="rId17" Type="http://schemas.openxmlformats.org/officeDocument/2006/relationships/image" Target="../media/image32.png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tif"/><Relationship Id="rId17" Type="http://schemas.openxmlformats.org/officeDocument/2006/relationships/image" Target="../media/image48.png"/><Relationship Id="rId18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tif"/><Relationship Id="rId17" Type="http://schemas.openxmlformats.org/officeDocument/2006/relationships/image" Target="../media/image64.png"/><Relationship Id="rId1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tif"/><Relationship Id="rId17" Type="http://schemas.openxmlformats.org/officeDocument/2006/relationships/image" Target="../media/image80.png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2.pdf" descr="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" name="image1.pdf" descr="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" name="image4.pdf" descr="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" name="aulogo_uk_var2_blue.png" descr=""/>
            <p:cNvPicPr/>
            <p:nvPr/>
          </p:nvPicPr>
          <p:blipFill>
            <a:blip r:embed="rId5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5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" name="ku-logo.pdf" descr="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7" name="mcxtrace-logo-1.pdf" descr="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600">
            <a:noFill/>
          </a:ln>
        </p:spPr>
      </p:pic>
      <p:pic>
        <p:nvPicPr>
          <p:cNvPr id="8" name="soleil-logo.png" descr="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pic>
        <p:nvPicPr>
          <p:cNvPr id="9" name="image1.pdf" descr="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600">
            <a:noFill/>
          </a:ln>
        </p:spPr>
      </p:pic>
      <p:pic>
        <p:nvPicPr>
          <p:cNvPr id="10" name="image2.pdf" descr="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pic>
        <p:nvPicPr>
          <p:cNvPr id="11" name="image4.pdf" descr="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600">
            <a:noFill/>
          </a:ln>
        </p:spPr>
      </p:pic>
      <p:sp>
        <p:nvSpPr>
          <p:cNvPr id="12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" name="Group 5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5" name="image1.pdf" descr="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6" name="image4.pdf" descr="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7" name="aulogo_uk_var2_blue.png" descr=""/>
            <p:cNvPicPr/>
            <p:nvPr/>
          </p:nvPicPr>
          <p:blipFill>
            <a:blip r:embed="rId14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8" name="CustomShape 6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" name="ku-logo.pdf" descr="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20" name="Image" descr="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600">
            <a:noFill/>
          </a:ln>
        </p:spPr>
      </p:pic>
      <p:pic>
        <p:nvPicPr>
          <p:cNvPr id="21" name="soleil-logo.png" descr="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sp>
        <p:nvSpPr>
          <p:cNvPr id="22" name="PlaceHolder 7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2.pdf" descr="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grpSp>
        <p:nvGrpSpPr>
          <p:cNvPr id="60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61" name="image1.pdf" descr="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2" name="image4.pdf" descr="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" name="aulogo_uk_var2_blue.png" descr=""/>
            <p:cNvPicPr/>
            <p:nvPr/>
          </p:nvPicPr>
          <p:blipFill>
            <a:blip r:embed="rId5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64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" name="ku-logo.pdf" descr="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66" name="mcxtrace-logo-1.pdf" descr="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600">
            <a:noFill/>
          </a:ln>
        </p:spPr>
      </p:pic>
      <p:pic>
        <p:nvPicPr>
          <p:cNvPr id="67" name="soleil-logo.png" descr="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pic>
        <p:nvPicPr>
          <p:cNvPr id="68" name="image1.pdf" descr="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600">
            <a:noFill/>
          </a:ln>
        </p:spPr>
      </p:pic>
      <p:pic>
        <p:nvPicPr>
          <p:cNvPr id="69" name="image2.pdf" descr="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pic>
        <p:nvPicPr>
          <p:cNvPr id="70" name="image4.pdf" descr="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600">
            <a:noFill/>
          </a:ln>
        </p:spPr>
      </p:pic>
      <p:sp>
        <p:nvSpPr>
          <p:cNvPr id="71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560" cy="438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" name="Group 6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75" name="image1.pdf" descr="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6" name="image4.pdf" descr="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" name="aulogo_uk_var2_blue.png" descr=""/>
            <p:cNvPicPr/>
            <p:nvPr/>
          </p:nvPicPr>
          <p:blipFill>
            <a:blip r:embed="rId14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78" name="CustomShape 7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9" name="ku-logo.pdf" descr="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80" name="Image" descr="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600">
            <a:noFill/>
          </a:ln>
        </p:spPr>
      </p:pic>
      <p:pic>
        <p:nvPicPr>
          <p:cNvPr id="81" name="soleil-logo.png" descr="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sp>
        <p:nvSpPr>
          <p:cNvPr id="82" name="PlaceHolder 8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df" descr="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grpSp>
        <p:nvGrpSpPr>
          <p:cNvPr id="120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21" name="image1.pdf" descr="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2" name="image4.pdf" descr="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3" name="aulogo_uk_var2_blue.png" descr=""/>
            <p:cNvPicPr/>
            <p:nvPr/>
          </p:nvPicPr>
          <p:blipFill>
            <a:blip r:embed="rId5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24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5" name="ku-logo.pdf" descr="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26" name="mcxtrace-logo-1.pdf" descr="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600">
            <a:noFill/>
          </a:ln>
        </p:spPr>
      </p:pic>
      <p:pic>
        <p:nvPicPr>
          <p:cNvPr id="127" name="soleil-logo.png" descr="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pic>
        <p:nvPicPr>
          <p:cNvPr id="128" name="image1.pdf" descr="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600">
            <a:noFill/>
          </a:ln>
        </p:spPr>
      </p:pic>
      <p:pic>
        <p:nvPicPr>
          <p:cNvPr id="129" name="image2.pdf" descr="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pic>
        <p:nvPicPr>
          <p:cNvPr id="130" name="image4.pdf" descr="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600">
            <a:noFill/>
          </a:ln>
        </p:spPr>
      </p:pic>
      <p:sp>
        <p:nvSpPr>
          <p:cNvPr id="131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2" name="Group 4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33" name="image1.pdf" descr="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4" name="image4.pdf" descr="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5" name="aulogo_uk_var2_blue.png" descr=""/>
            <p:cNvPicPr/>
            <p:nvPr/>
          </p:nvPicPr>
          <p:blipFill>
            <a:blip r:embed="rId14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36" name="CustomShape 5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7" name="ku-logo.pdf" descr="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38" name="Image" descr="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600">
            <a:noFill/>
          </a:ln>
        </p:spPr>
      </p:pic>
      <p:pic>
        <p:nvPicPr>
          <p:cNvPr id="139" name="soleil-logo.png" descr="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2.pdf" descr="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grpSp>
        <p:nvGrpSpPr>
          <p:cNvPr id="179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80" name="image1.pdf" descr="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81" name="image4.pdf" descr="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82" name="aulogo_uk_var2_blue.png" descr=""/>
            <p:cNvPicPr/>
            <p:nvPr/>
          </p:nvPicPr>
          <p:blipFill>
            <a:blip r:embed="rId5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83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4" name="ku-logo.pdf" descr="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85" name="mcxtrace-logo-1.pdf" descr="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600">
            <a:noFill/>
          </a:ln>
        </p:spPr>
      </p:pic>
      <p:pic>
        <p:nvPicPr>
          <p:cNvPr id="186" name="soleil-logo.png" descr="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pic>
        <p:nvPicPr>
          <p:cNvPr id="187" name="image1.pdf" descr="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600">
            <a:noFill/>
          </a:ln>
        </p:spPr>
      </p:pic>
      <p:pic>
        <p:nvPicPr>
          <p:cNvPr id="188" name="image2.pdf" descr="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pic>
        <p:nvPicPr>
          <p:cNvPr id="189" name="image4.pdf" descr="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600">
            <a:noFill/>
          </a:ln>
        </p:spPr>
      </p:pic>
      <p:sp>
        <p:nvSpPr>
          <p:cNvPr id="190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2" name="Group 5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93" name="image1.pdf" descr="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94" name="image4.pdf" descr="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95" name="aulogo_uk_var2_blue.png" descr=""/>
            <p:cNvPicPr/>
            <p:nvPr/>
          </p:nvPicPr>
          <p:blipFill>
            <a:blip r:embed="rId14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96" name="CustomShape 6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7" name="ku-logo.pdf" descr="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98" name="Image" descr="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600">
            <a:noFill/>
          </a:ln>
        </p:spPr>
      </p:pic>
      <p:pic>
        <p:nvPicPr>
          <p:cNvPr id="199" name="soleil-logo.png" descr="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sp>
        <p:nvSpPr>
          <p:cNvPr id="200" name="PlaceHolder 7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2.pdf" descr="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grpSp>
        <p:nvGrpSpPr>
          <p:cNvPr id="238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39" name="image1.pdf" descr="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40" name="image4.pdf" descr="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41" name="aulogo_uk_var2_blue.png" descr=""/>
            <p:cNvPicPr/>
            <p:nvPr/>
          </p:nvPicPr>
          <p:blipFill>
            <a:blip r:embed="rId5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42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3" name="ku-logo.pdf" descr="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244" name="mcxtrace-logo-1.pdf" descr="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600">
            <a:noFill/>
          </a:ln>
        </p:spPr>
      </p:pic>
      <p:pic>
        <p:nvPicPr>
          <p:cNvPr id="245" name="soleil-logo.png" descr="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pic>
        <p:nvPicPr>
          <p:cNvPr id="246" name="image1.pdf" descr=""/>
          <p:cNvPicPr/>
          <p:nvPr/>
        </p:nvPicPr>
        <p:blipFill>
          <a:blip r:embed="rId9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600">
            <a:noFill/>
          </a:ln>
        </p:spPr>
      </p:pic>
      <p:pic>
        <p:nvPicPr>
          <p:cNvPr id="247" name="image2.pdf" descr=""/>
          <p:cNvPicPr/>
          <p:nvPr/>
        </p:nvPicPr>
        <p:blipFill>
          <a:blip r:embed="rId10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pic>
        <p:nvPicPr>
          <p:cNvPr id="248" name="image4.pdf" descr=""/>
          <p:cNvPicPr/>
          <p:nvPr/>
        </p:nvPicPr>
        <p:blipFill>
          <a:blip r:embed="rId11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600">
            <a:noFill/>
          </a:ln>
        </p:spPr>
      </p:pic>
      <p:sp>
        <p:nvSpPr>
          <p:cNvPr id="249" name="PlaceHolder 3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910440" indent="-37008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2" marL="1392120" indent="-38376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857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4" marL="2289600" indent="-3452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1" name="Group 5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52" name="image1.pdf" descr=""/>
            <p:cNvPicPr/>
            <p:nvPr/>
          </p:nvPicPr>
          <p:blipFill>
            <a:blip r:embed="rId12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53" name="image4.pdf" descr=""/>
            <p:cNvPicPr/>
            <p:nvPr/>
          </p:nvPicPr>
          <p:blipFill>
            <a:blip r:embed="rId13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54" name="aulogo_uk_var2_blue.png" descr=""/>
            <p:cNvPicPr/>
            <p:nvPr/>
          </p:nvPicPr>
          <p:blipFill>
            <a:blip r:embed="rId14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55" name="CustomShape 6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56" name="ku-logo.pdf" descr=""/>
            <p:cNvPicPr/>
            <p:nvPr/>
          </p:nvPicPr>
          <p:blipFill>
            <a:blip r:embed="rId15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257" name="Image" descr=""/>
          <p:cNvPicPr/>
          <p:nvPr/>
        </p:nvPicPr>
        <p:blipFill>
          <a:blip r:embed="rId16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600">
            <a:noFill/>
          </a:ln>
        </p:spPr>
      </p:pic>
      <p:pic>
        <p:nvPicPr>
          <p:cNvPr id="258" name="soleil-logo.png" descr=""/>
          <p:cNvPicPr/>
          <p:nvPr/>
        </p:nvPicPr>
        <p:blipFill>
          <a:blip r:embed="rId17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sp>
        <p:nvSpPr>
          <p:cNvPr id="259" name="PlaceHolder 7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2.pdf" descr=""/>
          <p:cNvPicPr/>
          <p:nvPr/>
        </p:nvPicPr>
        <p:blipFill>
          <a:blip r:embed="rId2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600">
            <a:noFill/>
          </a:ln>
        </p:spPr>
      </p:pic>
      <p:grpSp>
        <p:nvGrpSpPr>
          <p:cNvPr id="297" name="Group 1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98" name="image1.pdf" descr=""/>
            <p:cNvPicPr/>
            <p:nvPr/>
          </p:nvPicPr>
          <p:blipFill>
            <a:blip r:embed="rId3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9" name="image4.pdf" descr=""/>
            <p:cNvPicPr/>
            <p:nvPr/>
          </p:nvPicPr>
          <p:blipFill>
            <a:blip r:embed="rId4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00" name="aulogo_uk_var2_blue.png" descr=""/>
            <p:cNvPicPr/>
            <p:nvPr/>
          </p:nvPicPr>
          <p:blipFill>
            <a:blip r:embed="rId5"/>
            <a:srcRect l="0" t="0" r="59247" b="0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01" name="CustomShape 2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2" name="ku-logo.pdf" descr=""/>
            <p:cNvPicPr/>
            <p:nvPr/>
          </p:nvPicPr>
          <p:blipFill>
            <a:blip r:embed="rId6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303" name="mcxtrace-logo-1.pdf" descr=""/>
          <p:cNvPicPr/>
          <p:nvPr/>
        </p:nvPicPr>
        <p:blipFill>
          <a:blip r:embed="rId7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600">
            <a:noFill/>
          </a:ln>
        </p:spPr>
      </p:pic>
      <p:pic>
        <p:nvPicPr>
          <p:cNvPr id="304" name="soleil-logo.png" descr=""/>
          <p:cNvPicPr/>
          <p:nvPr/>
        </p:nvPicPr>
        <p:blipFill>
          <a:blip r:embed="rId8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  <p:sp>
        <p:nvSpPr>
          <p:cNvPr id="305" name="PlaceHolder 3"/>
          <p:cNvSpPr>
            <a:spLocks noGrp="1"/>
          </p:cNvSpPr>
          <p:nvPr>
            <p:ph type="sldNum"/>
          </p:nvPr>
        </p:nvSpPr>
        <p:spPr>
          <a:xfrm>
            <a:off x="4867560" y="7003800"/>
            <a:ext cx="2349720" cy="406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title"/>
          </p:nvPr>
        </p:nvSpPr>
        <p:spPr>
          <a:xfrm>
            <a:off x="503280" y="301320"/>
            <a:ext cx="906336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body"/>
          </p:nvPr>
        </p:nvSpPr>
        <p:spPr>
          <a:xfrm>
            <a:off x="503280" y="1767960"/>
            <a:ext cx="9063360" cy="438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tif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jpeg"/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5" Type="http://schemas.openxmlformats.org/officeDocument/2006/relationships/image" Target="../media/image95.jpeg"/><Relationship Id="rId6" Type="http://schemas.openxmlformats.org/officeDocument/2006/relationships/image" Target="../media/image96.jpeg"/><Relationship Id="rId7" Type="http://schemas.openxmlformats.org/officeDocument/2006/relationships/image" Target="../media/image97.jpeg"/><Relationship Id="rId8" Type="http://schemas.openxmlformats.org/officeDocument/2006/relationships/image" Target="../media/image98.jpeg"/><Relationship Id="rId9" Type="http://schemas.openxmlformats.org/officeDocument/2006/relationships/image" Target="../media/image99.jpeg"/><Relationship Id="rId10" Type="http://schemas.openxmlformats.org/officeDocument/2006/relationships/image" Target="../media/image100.jpeg"/><Relationship Id="rId11" Type="http://schemas.openxmlformats.org/officeDocument/2006/relationships/image" Target="../media/image101.jpeg"/><Relationship Id="rId12" Type="http://schemas.openxmlformats.org/officeDocument/2006/relationships/image" Target="../media/image102.jpeg"/><Relationship Id="rId13" Type="http://schemas.openxmlformats.org/officeDocument/2006/relationships/image" Target="../media/image103.png"/><Relationship Id="rId14" Type="http://schemas.openxmlformats.org/officeDocument/2006/relationships/slideLayout" Target="../slideLayouts/slideLayout2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55.tif"/><Relationship Id="rId2" Type="http://schemas.openxmlformats.org/officeDocument/2006/relationships/image" Target="../media/image156.png"/><Relationship Id="rId3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www.mcxtrace.org/" TargetMode="External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image" Target="../media/image161.png"/><Relationship Id="rId3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jpeg"/><Relationship Id="rId3" Type="http://schemas.openxmlformats.org/officeDocument/2006/relationships/slideLayout" Target="../slideLayouts/slideLayout3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4.jpeg"/><Relationship Id="rId2" Type="http://schemas.openxmlformats.org/officeDocument/2006/relationships/image" Target="../media/image165.png"/><Relationship Id="rId3" Type="http://schemas.openxmlformats.org/officeDocument/2006/relationships/slideLayout" Target="../slideLayouts/slideLayout3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image" Target="../media/image177.png"/><Relationship Id="rId3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jpeg"/><Relationship Id="rId3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slideLayout" Target="../slideLayouts/slideLayout2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jpeg"/><Relationship Id="rId5" Type="http://schemas.openxmlformats.org/officeDocument/2006/relationships/slideLayout" Target="../slideLayouts/slideLayout2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jpeg"/><Relationship Id="rId7" Type="http://schemas.openxmlformats.org/officeDocument/2006/relationships/image" Target="../media/image192.jpeg"/><Relationship Id="rId8" Type="http://schemas.openxmlformats.org/officeDocument/2006/relationships/image" Target="../media/image193.tif"/><Relationship Id="rId9" Type="http://schemas.openxmlformats.org/officeDocument/2006/relationships/slideLayout" Target="../slideLayouts/slideLayout2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slideLayout" Target="../slideLayouts/slideLayout2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slideLayout" Target="../slideLayouts/slideLayout2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6.tif"/><Relationship Id="rId2" Type="http://schemas.openxmlformats.org/officeDocument/2006/relationships/slideLayout" Target="../slideLayouts/slideLayout2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slideLayout" Target="../slideLayouts/slideLayout2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03.png"/><Relationship Id="rId2" Type="http://schemas.openxmlformats.org/officeDocument/2006/relationships/slideLayout" Target="../slideLayouts/slideLayout2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04.png"/><Relationship Id="rId2" Type="http://schemas.openxmlformats.org/officeDocument/2006/relationships/slideLayout" Target="../slideLayouts/slideLayout2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slideLayout" Target="../slideLayouts/slideLayout2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slideLayout" Target="../slideLayouts/slideLayout2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2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slideLayout" Target="../slideLayouts/slideLayout6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gif"/><Relationship Id="rId3" Type="http://schemas.openxmlformats.org/officeDocument/2006/relationships/image" Target="../media/image110.png"/><Relationship Id="rId4" Type="http://schemas.openxmlformats.org/officeDocument/2006/relationships/image" Target="../media/image111.tif"/><Relationship Id="rId5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5.pdf" descr=""/>
          <p:cNvPicPr/>
          <p:nvPr/>
        </p:nvPicPr>
        <p:blipFill>
          <a:blip r:embed="rId1"/>
          <a:stretch/>
        </p:blipFill>
        <p:spPr>
          <a:xfrm>
            <a:off x="2678040" y="216000"/>
            <a:ext cx="4723560" cy="2780640"/>
          </a:xfrm>
          <a:prstGeom prst="rect">
            <a:avLst/>
          </a:prstGeom>
          <a:ln w="12600"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1017000" y="4451400"/>
            <a:ext cx="8046000" cy="425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666666"/>
                </a:solidFill>
                <a:latin typeface="Arial"/>
                <a:ea typeface="Arial"/>
              </a:rPr>
              <a:t>Powered by McStas technology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866520" y="5049360"/>
            <a:ext cx="8346960" cy="109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"McXtrace: a Monte Carlo software package for simulating X-ray optics, beamlines and experiments", </a:t>
            </a:r>
            <a:br/>
            <a:r>
              <a:rPr b="0" i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Journal of Applied Crystallography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, vol. 46, part 3, June  2013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347" name="image6.png" descr=""/>
          <p:cNvPicPr/>
          <p:nvPr/>
        </p:nvPicPr>
        <p:blipFill>
          <a:blip r:embed="rId2"/>
          <a:stretch/>
        </p:blipFill>
        <p:spPr>
          <a:xfrm>
            <a:off x="3475440" y="3018960"/>
            <a:ext cx="3128760" cy="1488600"/>
          </a:xfrm>
          <a:prstGeom prst="rect">
            <a:avLst/>
          </a:prstGeom>
          <a:ln w="12600">
            <a:noFill/>
          </a:ln>
        </p:spPr>
      </p:pic>
      <p:sp>
        <p:nvSpPr>
          <p:cNvPr id="348" name="CustomShape 3"/>
          <p:cNvSpPr/>
          <p:nvPr/>
        </p:nvSpPr>
        <p:spPr>
          <a:xfrm>
            <a:off x="2493000" y="6552000"/>
            <a:ext cx="5093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Erik Bergbäck Knudsen (erkn@fysik.dtu.dk)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49" name="Image" descr=""/>
          <p:cNvPicPr/>
          <p:nvPr/>
        </p:nvPicPr>
        <p:blipFill>
          <a:blip r:embed="rId3"/>
          <a:stretch/>
        </p:blipFill>
        <p:spPr>
          <a:xfrm>
            <a:off x="2927520" y="107640"/>
            <a:ext cx="4406760" cy="29973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1689840" y="324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Overall picture: Monte Carlo Ray-Tracing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Image" descr=""/>
          <p:cNvPicPr/>
          <p:nvPr/>
        </p:nvPicPr>
        <p:blipFill>
          <a:blip r:embed="rId1"/>
          <a:stretch/>
        </p:blipFill>
        <p:spPr>
          <a:xfrm>
            <a:off x="124200" y="2333160"/>
            <a:ext cx="9536040" cy="2760480"/>
          </a:xfrm>
          <a:prstGeom prst="rect">
            <a:avLst/>
          </a:prstGeom>
          <a:ln w="12600">
            <a:noFill/>
          </a:ln>
        </p:spPr>
      </p:pic>
      <p:sp>
        <p:nvSpPr>
          <p:cNvPr id="392" name="TextShape 2"/>
          <p:cNvSpPr txBox="1"/>
          <p:nvPr/>
        </p:nvSpPr>
        <p:spPr>
          <a:xfrm>
            <a:off x="2160" y="5422680"/>
            <a:ext cx="9279360" cy="1609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181080" indent="-180720">
              <a:lnSpc>
                <a:spcPct val="100000"/>
              </a:lnSpc>
              <a:spcBef>
                <a:spcPts val="700"/>
              </a:spcBef>
              <a:buClr>
                <a:srgbClr val="ad4642"/>
              </a:buClr>
              <a:buFont typeface="Symbol" charset="2"/>
              <a:buChar char=""/>
            </a:pPr>
            <a:r>
              <a:rPr b="0" lang="en-GB" sz="1700" spc="-1" strike="noStrike">
                <a:solidFill>
                  <a:srgbClr val="000000"/>
                </a:solidFill>
                <a:latin typeface="Verdana"/>
                <a:ea typeface="Verdana"/>
              </a:rPr>
              <a:t>Important efficiency mechanisms: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 lvl="2" marL="542880" indent="-180720">
              <a:lnSpc>
                <a:spcPct val="100000"/>
              </a:lnSpc>
              <a:spcBef>
                <a:spcPts val="700"/>
              </a:spcBef>
              <a:buClr>
                <a:srgbClr val="ad4642"/>
              </a:buClr>
              <a:buFont typeface="Wingdings" charset="2"/>
              <a:buChar char=""/>
            </a:pPr>
            <a:r>
              <a:rPr b="0" lang="en-GB" sz="1700" spc="-1" strike="noStrike">
                <a:solidFill>
                  <a:srgbClr val="000000"/>
                </a:solidFill>
                <a:latin typeface="Verdana"/>
                <a:ea typeface="Verdana"/>
              </a:rPr>
              <a:t>“</a:t>
            </a:r>
            <a:r>
              <a:rPr b="0" lang="en-GB" sz="1700" spc="-1" strike="noStrike">
                <a:solidFill>
                  <a:srgbClr val="000000"/>
                </a:solidFill>
                <a:latin typeface="Verdana"/>
                <a:ea typeface="Verdana"/>
              </a:rPr>
              <a:t>Focusing” - e.g. lab source to first slit (4π vs. limited solid angle only)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 lvl="2" marL="542880" indent="-180720">
              <a:lnSpc>
                <a:spcPct val="100000"/>
              </a:lnSpc>
              <a:spcBef>
                <a:spcPts val="700"/>
              </a:spcBef>
              <a:buClr>
                <a:srgbClr val="ad4642"/>
              </a:buClr>
              <a:buFont typeface="Wingdings" charset="2"/>
              <a:buChar char=""/>
            </a:pPr>
            <a:r>
              <a:rPr b="0" lang="en-GB" sz="1700" spc="-1" strike="noStrike">
                <a:solidFill>
                  <a:srgbClr val="000000"/>
                </a:solidFill>
                <a:latin typeface="Verdana"/>
                <a:ea typeface="Verdana"/>
              </a:rPr>
              <a:t>Rather vs. single particle description, absorption handled though statistics and </a:t>
            </a:r>
            <a:br/>
            <a:r>
              <a:rPr b="0" lang="en-GB" sz="1700" spc="-1" strike="noStrike">
                <a:solidFill>
                  <a:srgbClr val="000000"/>
                </a:solidFill>
                <a:latin typeface="Verdana"/>
                <a:ea typeface="Verdana"/>
              </a:rPr>
              <a:t>downscaling the ray weight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Code Levels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394" name="Group 2"/>
          <p:cNvGrpSpPr/>
          <p:nvPr/>
        </p:nvGrpSpPr>
        <p:grpSpPr>
          <a:xfrm>
            <a:off x="195840" y="1006560"/>
            <a:ext cx="7772040" cy="5851800"/>
            <a:chOff x="195840" y="1006560"/>
            <a:chExt cx="7772040" cy="5851800"/>
          </a:xfrm>
        </p:grpSpPr>
        <p:sp>
          <p:nvSpPr>
            <p:cNvPr id="395" name="CustomShape 3"/>
            <p:cNvSpPr/>
            <p:nvPr/>
          </p:nvSpPr>
          <p:spPr>
            <a:xfrm>
              <a:off x="195840" y="1006560"/>
              <a:ext cx="7772040" cy="585180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4"/>
            <p:cNvSpPr/>
            <p:nvPr/>
          </p:nvSpPr>
          <p:spPr>
            <a:xfrm>
              <a:off x="195840" y="1006560"/>
              <a:ext cx="7772040" cy="5533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"/>
                </a:buBlip>
              </a:pPr>
              <a:r>
                <a:rPr b="1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Instrument file – all users</a:t>
              </a:r>
              <a:endParaRPr b="0" lang="en-GB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2"/>
                </a:buBlip>
              </a:pPr>
              <a:r>
                <a:rPr b="1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existing examples</a:t>
              </a:r>
              <a:endParaRPr b="0" lang="en-GB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3"/>
                </a:buBlip>
              </a:pPr>
              <a:r>
                <a:rPr b="1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user written – GUI assisted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</a:pP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4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Component files – some users</a:t>
              </a:r>
              <a:endParaRPr b="0" lang="en-GB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5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Short pieces of code</a:t>
              </a:r>
              <a:endParaRPr b="0" lang="en-GB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6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Easy to modify from existing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</a:pP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7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Kernel code – McXtrace developers</a:t>
              </a:r>
              <a:endParaRPr b="0" lang="en-GB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8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Propagation routines</a:t>
              </a:r>
              <a:endParaRPr b="0" lang="en-GB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9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Intersections</a:t>
              </a: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</a:pPr>
              <a:endParaRPr b="0" lang="en-GB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0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Generated ISO-C code – “no” users</a:t>
              </a:r>
              <a:endParaRPr b="0" lang="en-GB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1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Assembled by code generation</a:t>
              </a:r>
              <a:endParaRPr b="0" lang="en-GB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2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Very low overhead of unneeded code</a:t>
              </a:r>
              <a:endParaRPr b="0" lang="en-GB" sz="1800" spc="-1" strike="noStrike">
                <a:latin typeface="Arial"/>
              </a:endParaRPr>
            </a:p>
            <a:p>
              <a:pPr lvl="1" marL="432000" indent="-215640">
                <a:lnSpc>
                  <a:spcPct val="100000"/>
                </a:lnSpc>
                <a:spcBef>
                  <a:spcPts val="601"/>
                </a:spcBef>
                <a:buSzPct val="100045"/>
                <a:buBlip>
                  <a:blip r:embed="rId13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Includes runtime libs that comps rely on (propagation etc.)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397" name="Group 5"/>
          <p:cNvGrpSpPr/>
          <p:nvPr/>
        </p:nvGrpSpPr>
        <p:grpSpPr>
          <a:xfrm>
            <a:off x="4720320" y="1083960"/>
            <a:ext cx="4527720" cy="3671280"/>
            <a:chOff x="4720320" y="1083960"/>
            <a:chExt cx="4527720" cy="3671280"/>
          </a:xfrm>
        </p:grpSpPr>
        <p:sp>
          <p:nvSpPr>
            <p:cNvPr id="398" name="CustomShape 6"/>
            <p:cNvSpPr/>
            <p:nvPr/>
          </p:nvSpPr>
          <p:spPr>
            <a:xfrm>
              <a:off x="4720320" y="1083960"/>
              <a:ext cx="4527720" cy="367128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7"/>
            <p:cNvSpPr/>
            <p:nvPr/>
          </p:nvSpPr>
          <p:spPr>
            <a:xfrm>
              <a:off x="5384880" y="1621440"/>
              <a:ext cx="3166200" cy="68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>
              <a:spAutoFit/>
            </a:bodyPr>
            <a:p>
              <a:pPr marL="216000" indent="-21564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GB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Instrument file (average user, point/click, DSL)</a:t>
              </a:r>
              <a:endParaRPr b="0" lang="en-GB" sz="2000" spc="-1" strike="noStrike">
                <a:latin typeface="Arial"/>
              </a:endParaRPr>
            </a:p>
          </p:txBody>
        </p:sp>
      </p:grpSp>
      <p:grpSp>
        <p:nvGrpSpPr>
          <p:cNvPr id="400" name="Group 8"/>
          <p:cNvGrpSpPr/>
          <p:nvPr/>
        </p:nvGrpSpPr>
        <p:grpSpPr>
          <a:xfrm>
            <a:off x="4036320" y="2926800"/>
            <a:ext cx="2695320" cy="2194200"/>
            <a:chOff x="4036320" y="2926800"/>
            <a:chExt cx="2695320" cy="2194200"/>
          </a:xfrm>
        </p:grpSpPr>
        <p:sp>
          <p:nvSpPr>
            <p:cNvPr id="401" name="CustomShape 9"/>
            <p:cNvSpPr/>
            <p:nvPr/>
          </p:nvSpPr>
          <p:spPr>
            <a:xfrm>
              <a:off x="4461840" y="2926800"/>
              <a:ext cx="2269800" cy="2194200"/>
            </a:xfrm>
            <a:prstGeom prst="ellipse">
              <a:avLst/>
            </a:prstGeom>
            <a:solidFill>
              <a:srgbClr val="a3a3e0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10"/>
            <p:cNvSpPr/>
            <p:nvPr/>
          </p:nvSpPr>
          <p:spPr>
            <a:xfrm>
              <a:off x="4036320" y="3246840"/>
              <a:ext cx="2655360" cy="1173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>
              <a:spAutoFit/>
            </a:bodyPr>
            <a:p>
              <a:pPr marL="237600" algn="ctr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Component (advanced user, modify from existing, c-code)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403" name="Group 11"/>
          <p:cNvGrpSpPr/>
          <p:nvPr/>
        </p:nvGrpSpPr>
        <p:grpSpPr>
          <a:xfrm>
            <a:off x="6927120" y="3509640"/>
            <a:ext cx="1990800" cy="2068560"/>
            <a:chOff x="6927120" y="3509640"/>
            <a:chExt cx="1990800" cy="2068560"/>
          </a:xfrm>
        </p:grpSpPr>
        <p:sp>
          <p:nvSpPr>
            <p:cNvPr id="404" name="CustomShape 12"/>
            <p:cNvSpPr/>
            <p:nvPr/>
          </p:nvSpPr>
          <p:spPr>
            <a:xfrm>
              <a:off x="6927120" y="3509640"/>
              <a:ext cx="1990800" cy="2068560"/>
            </a:xfrm>
            <a:prstGeom prst="ellipse">
              <a:avLst/>
            </a:prstGeom>
            <a:solidFill>
              <a:srgbClr val="ffff00"/>
            </a:solidFill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13"/>
            <p:cNvSpPr/>
            <p:nvPr/>
          </p:nvSpPr>
          <p:spPr>
            <a:xfrm>
              <a:off x="7219800" y="3811320"/>
              <a:ext cx="1374840" cy="806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8160" rIns="38160" tIns="38160" bIns="38160">
              <a:spAutoFit/>
            </a:bodyPr>
            <a:p>
              <a:pPr marL="216000" indent="-21564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GB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Kernel (McXtrace team)</a:t>
              </a:r>
              <a:endParaRPr b="0" lang="en-GB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Instrument file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07" name="image38.png" descr=""/>
          <p:cNvPicPr/>
          <p:nvPr/>
        </p:nvPicPr>
        <p:blipFill>
          <a:blip r:embed="rId1"/>
          <a:stretch/>
        </p:blipFill>
        <p:spPr>
          <a:xfrm>
            <a:off x="0" y="792000"/>
            <a:ext cx="10079280" cy="63838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Component file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09" name="image39.png" descr=""/>
          <p:cNvPicPr/>
          <p:nvPr/>
        </p:nvPicPr>
        <p:blipFill>
          <a:blip r:embed="rId1"/>
          <a:stretch/>
        </p:blipFill>
        <p:spPr>
          <a:xfrm>
            <a:off x="36360" y="1238040"/>
            <a:ext cx="10079280" cy="55656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Component size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11" name="image40.png" descr=""/>
          <p:cNvPicPr/>
          <p:nvPr/>
        </p:nvPicPr>
        <p:blipFill>
          <a:blip r:embed="rId1"/>
          <a:stretch/>
        </p:blipFill>
        <p:spPr>
          <a:xfrm>
            <a:off x="641520" y="1440000"/>
            <a:ext cx="7134120" cy="5350320"/>
          </a:xfrm>
          <a:prstGeom prst="rect">
            <a:avLst/>
          </a:prstGeom>
          <a:ln w="12600">
            <a:noFill/>
          </a:ln>
        </p:spPr>
      </p:pic>
      <p:sp>
        <p:nvSpPr>
          <p:cNvPr id="412" name="Line 2"/>
          <p:cNvSpPr/>
          <p:nvPr/>
        </p:nvSpPr>
        <p:spPr>
          <a:xfrm>
            <a:off x="5183640" y="1440000"/>
            <a:ext cx="1800360" cy="93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Line 3"/>
          <p:cNvSpPr/>
          <p:nvPr/>
        </p:nvSpPr>
        <p:spPr>
          <a:xfrm flipH="1" flipV="1">
            <a:off x="7200000" y="2447640"/>
            <a:ext cx="1440000" cy="1080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Line 4"/>
          <p:cNvSpPr/>
          <p:nvPr/>
        </p:nvSpPr>
        <p:spPr>
          <a:xfrm>
            <a:off x="2591640" y="2304000"/>
            <a:ext cx="1296360" cy="129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5"/>
          <p:cNvSpPr/>
          <p:nvPr/>
        </p:nvSpPr>
        <p:spPr>
          <a:xfrm>
            <a:off x="1845000" y="1944000"/>
            <a:ext cx="1781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PSD_monitor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>
            <a:off x="4077000" y="1063800"/>
            <a:ext cx="2069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Single_crystal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7" name="CustomShape 7"/>
          <p:cNvSpPr/>
          <p:nvPr/>
        </p:nvSpPr>
        <p:spPr>
          <a:xfrm>
            <a:off x="8037000" y="3783240"/>
            <a:ext cx="1781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PowderN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8" name="Line 8"/>
          <p:cNvSpPr/>
          <p:nvPr/>
        </p:nvSpPr>
        <p:spPr>
          <a:xfrm flipH="1">
            <a:off x="7272000" y="1584000"/>
            <a:ext cx="792000" cy="3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9"/>
          <p:cNvSpPr/>
          <p:nvPr/>
        </p:nvSpPr>
        <p:spPr>
          <a:xfrm>
            <a:off x="7461000" y="1224000"/>
            <a:ext cx="2069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SasView_model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0" name="Line 10"/>
          <p:cNvSpPr/>
          <p:nvPr/>
        </p:nvSpPr>
        <p:spPr>
          <a:xfrm flipH="1" flipV="1">
            <a:off x="6191640" y="3384000"/>
            <a:ext cx="1512360" cy="165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1"/>
          <p:cNvSpPr/>
          <p:nvPr/>
        </p:nvSpPr>
        <p:spPr>
          <a:xfrm>
            <a:off x="7461000" y="5223240"/>
            <a:ext cx="2069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Undulator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Why bother?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GB" sz="32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Why simulate when you can just do the experiment?</a:t>
            </a:r>
            <a:endParaRPr b="0" lang="en-GB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GB" sz="32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Why McXtrace and not sim. package X?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Why simulate a full beamline?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Users don’t have the luxury you have!</a:t>
            </a:r>
            <a:endParaRPr b="0" lang="en-GB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lang="en-GB" sz="28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Prospective users may try out experiments.</a:t>
            </a:r>
            <a:endParaRPr b="0" lang="en-GB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</a:pPr>
            <a:r>
              <a:rPr b="0" lang="en-GB" sz="2800" spc="-100" strike="noStrike">
                <a:solidFill>
                  <a:srgbClr val="000000"/>
                </a:solidFill>
                <a:latin typeface="Comic Sans MS"/>
                <a:ea typeface="Comic Sans MS"/>
              </a:rPr>
              <a:t>Teach users how to do experiments.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Why McXtrace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2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Community driven code</a:t>
            </a:r>
            <a:endParaRPr b="0" lang="en-GB" sz="202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2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Fairly easy to extend – write a new component and it automatically fits into the framework.</a:t>
            </a:r>
            <a:endParaRPr b="0" lang="en-GB" sz="202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2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Portable (need a c-compiler).</a:t>
            </a:r>
            <a:endParaRPr b="0" lang="en-GB" sz="202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2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Several included standard sample models.</a:t>
            </a:r>
            <a:endParaRPr b="0" lang="en-GB" sz="202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2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Once written, a simulation/beamline is a real program </a:t>
            </a:r>
            <a:br/>
            <a:r>
              <a:rPr b="0" lang="en-GB" sz="202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in itself.</a:t>
            </a:r>
            <a:endParaRPr b="0" lang="en-GB" sz="202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2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...but...</a:t>
            </a:r>
            <a:endParaRPr b="0" lang="en-GB" sz="2020" spc="-1" strike="noStrike">
              <a:latin typeface="Arial"/>
            </a:endParaRPr>
          </a:p>
          <a:p>
            <a:pPr marL="228960" indent="-171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20" spc="-168" strike="noStrike">
                <a:solidFill>
                  <a:srgbClr val="000000"/>
                </a:solidFill>
                <a:latin typeface="Comic Sans MS"/>
                <a:ea typeface="Comic Sans MS"/>
              </a:rPr>
              <a:t>Use whatever you prefer! XRT, SHADOW, SRW, Ray,...&lt;insert package here&gt;...</a:t>
            </a:r>
            <a:endParaRPr b="0" lang="en-GB" sz="20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29" name="image41.png" descr=""/>
          <p:cNvPicPr/>
          <p:nvPr/>
        </p:nvPicPr>
        <p:blipFill>
          <a:blip r:embed="rId1"/>
          <a:stretch/>
        </p:blipFill>
        <p:spPr>
          <a:xfrm>
            <a:off x="124200" y="1008000"/>
            <a:ext cx="9595440" cy="6207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web interface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31" name="Shape 76" descr=""/>
          <p:cNvPicPr/>
          <p:nvPr/>
        </p:nvPicPr>
        <p:blipFill>
          <a:blip r:embed="rId1"/>
          <a:stretch/>
        </p:blipFill>
        <p:spPr>
          <a:xfrm>
            <a:off x="0" y="725400"/>
            <a:ext cx="10078920" cy="73382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7.png" descr=""/>
          <p:cNvPicPr/>
          <p:nvPr/>
        </p:nvPicPr>
        <p:blipFill>
          <a:blip r:embed="rId1"/>
          <a:stretch/>
        </p:blipFill>
        <p:spPr>
          <a:xfrm>
            <a:off x="0" y="864000"/>
            <a:ext cx="10079640" cy="5402520"/>
          </a:xfrm>
          <a:prstGeom prst="rect">
            <a:avLst/>
          </a:prstGeom>
          <a:ln w="12600"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Where?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52" name="Picture 3" descr=""/>
          <p:cNvPicPr/>
          <p:nvPr/>
        </p:nvPicPr>
        <p:blipFill>
          <a:blip r:embed="rId2"/>
          <a:stretch/>
        </p:blipFill>
        <p:spPr>
          <a:xfrm>
            <a:off x="4518000" y="2016000"/>
            <a:ext cx="305640" cy="366120"/>
          </a:xfrm>
          <a:prstGeom prst="rect">
            <a:avLst/>
          </a:prstGeom>
          <a:ln w="12600">
            <a:noFill/>
          </a:ln>
        </p:spPr>
      </p:pic>
      <p:pic>
        <p:nvPicPr>
          <p:cNvPr id="353" name="Picture 4" descr=""/>
          <p:cNvPicPr/>
          <p:nvPr/>
        </p:nvPicPr>
        <p:blipFill>
          <a:blip r:embed="rId3"/>
          <a:stretch/>
        </p:blipFill>
        <p:spPr>
          <a:xfrm>
            <a:off x="4257000" y="1516680"/>
            <a:ext cx="494640" cy="138960"/>
          </a:xfrm>
          <a:prstGeom prst="rect">
            <a:avLst/>
          </a:prstGeom>
          <a:ln w="12600">
            <a:noFill/>
          </a:ln>
        </p:spPr>
      </p:pic>
      <p:pic>
        <p:nvPicPr>
          <p:cNvPr id="354" name="Picture 5" descr=""/>
          <p:cNvPicPr/>
          <p:nvPr/>
        </p:nvPicPr>
        <p:blipFill>
          <a:blip r:embed="rId4"/>
          <a:stretch/>
        </p:blipFill>
        <p:spPr>
          <a:xfrm>
            <a:off x="5040000" y="1008000"/>
            <a:ext cx="494640" cy="204120"/>
          </a:xfrm>
          <a:prstGeom prst="rect">
            <a:avLst/>
          </a:prstGeom>
          <a:ln w="12600">
            <a:noFill/>
          </a:ln>
        </p:spPr>
      </p:pic>
      <p:pic>
        <p:nvPicPr>
          <p:cNvPr id="355" name="Picture 6" descr=""/>
          <p:cNvPicPr/>
          <p:nvPr/>
        </p:nvPicPr>
        <p:blipFill>
          <a:blip r:embed="rId5"/>
          <a:stretch/>
        </p:blipFill>
        <p:spPr>
          <a:xfrm>
            <a:off x="1663200" y="1656000"/>
            <a:ext cx="640440" cy="240480"/>
          </a:xfrm>
          <a:prstGeom prst="rect">
            <a:avLst/>
          </a:prstGeom>
          <a:ln w="12600">
            <a:noFill/>
          </a:ln>
        </p:spPr>
      </p:pic>
      <p:pic>
        <p:nvPicPr>
          <p:cNvPr id="356" name="Picture 7" descr=""/>
          <p:cNvPicPr/>
          <p:nvPr/>
        </p:nvPicPr>
        <p:blipFill>
          <a:blip r:embed="rId6"/>
          <a:stretch/>
        </p:blipFill>
        <p:spPr>
          <a:xfrm>
            <a:off x="4583160" y="1728000"/>
            <a:ext cx="240480" cy="240480"/>
          </a:xfrm>
          <a:prstGeom prst="rect">
            <a:avLst/>
          </a:prstGeom>
          <a:ln w="12600">
            <a:noFill/>
          </a:ln>
        </p:spPr>
      </p:pic>
      <p:pic>
        <p:nvPicPr>
          <p:cNvPr id="357" name="Picture 16" descr=""/>
          <p:cNvPicPr/>
          <p:nvPr/>
        </p:nvPicPr>
        <p:blipFill>
          <a:blip r:embed="rId7"/>
          <a:stretch/>
        </p:blipFill>
        <p:spPr>
          <a:xfrm>
            <a:off x="4032000" y="4252320"/>
            <a:ext cx="592920" cy="283320"/>
          </a:xfrm>
          <a:prstGeom prst="rect">
            <a:avLst/>
          </a:prstGeom>
          <a:ln w="12600">
            <a:noFill/>
          </a:ln>
        </p:spPr>
      </p:pic>
      <p:pic>
        <p:nvPicPr>
          <p:cNvPr id="358" name="Picture 17" descr=""/>
          <p:cNvPicPr/>
          <p:nvPr/>
        </p:nvPicPr>
        <p:blipFill>
          <a:blip r:embed="rId8"/>
          <a:stretch/>
        </p:blipFill>
        <p:spPr>
          <a:xfrm>
            <a:off x="8353800" y="1800000"/>
            <a:ext cx="573840" cy="281880"/>
          </a:xfrm>
          <a:prstGeom prst="rect">
            <a:avLst/>
          </a:prstGeom>
          <a:ln w="12600">
            <a:noFill/>
          </a:ln>
        </p:spPr>
      </p:pic>
      <p:pic>
        <p:nvPicPr>
          <p:cNvPr id="359" name="Picture 19" descr=""/>
          <p:cNvPicPr/>
          <p:nvPr/>
        </p:nvPicPr>
        <p:blipFill>
          <a:blip r:embed="rId9"/>
          <a:stretch/>
        </p:blipFill>
        <p:spPr>
          <a:xfrm>
            <a:off x="6048000" y="2448000"/>
            <a:ext cx="364320" cy="169200"/>
          </a:xfrm>
          <a:prstGeom prst="rect">
            <a:avLst/>
          </a:prstGeom>
          <a:ln w="12600">
            <a:noFill/>
          </a:ln>
        </p:spPr>
      </p:pic>
      <p:pic>
        <p:nvPicPr>
          <p:cNvPr id="360" name="Picture 20" descr=""/>
          <p:cNvPicPr/>
          <p:nvPr/>
        </p:nvPicPr>
        <p:blipFill>
          <a:blip r:embed="rId10"/>
          <a:stretch/>
        </p:blipFill>
        <p:spPr>
          <a:xfrm>
            <a:off x="6912000" y="1058400"/>
            <a:ext cx="240480" cy="237240"/>
          </a:xfrm>
          <a:prstGeom prst="rect">
            <a:avLst/>
          </a:prstGeom>
          <a:ln w="12600">
            <a:noFill/>
          </a:ln>
        </p:spPr>
      </p:pic>
      <p:pic>
        <p:nvPicPr>
          <p:cNvPr id="361" name="Picture 21" descr=""/>
          <p:cNvPicPr/>
          <p:nvPr/>
        </p:nvPicPr>
        <p:blipFill>
          <a:blip r:embed="rId11"/>
          <a:stretch/>
        </p:blipFill>
        <p:spPr>
          <a:xfrm>
            <a:off x="5544000" y="864000"/>
            <a:ext cx="215640" cy="215640"/>
          </a:xfrm>
          <a:prstGeom prst="rect">
            <a:avLst/>
          </a:prstGeom>
          <a:ln w="12600">
            <a:noFill/>
          </a:ln>
        </p:spPr>
      </p:pic>
      <p:pic>
        <p:nvPicPr>
          <p:cNvPr id="362" name="Picture 22" descr=""/>
          <p:cNvPicPr/>
          <p:nvPr/>
        </p:nvPicPr>
        <p:blipFill>
          <a:blip r:embed="rId12"/>
          <a:stretch/>
        </p:blipFill>
        <p:spPr>
          <a:xfrm>
            <a:off x="5832000" y="990000"/>
            <a:ext cx="475560" cy="305640"/>
          </a:xfrm>
          <a:prstGeom prst="rect">
            <a:avLst/>
          </a:prstGeom>
          <a:ln w="12600">
            <a:noFill/>
          </a:ln>
        </p:spPr>
      </p:pic>
      <p:pic>
        <p:nvPicPr>
          <p:cNvPr id="363" name="soleil-logo.png" descr=""/>
          <p:cNvPicPr/>
          <p:nvPr/>
        </p:nvPicPr>
        <p:blipFill>
          <a:blip r:embed="rId13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simulation effort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05000" y="1008000"/>
            <a:ext cx="8333280" cy="118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McXtrace main simulation vehicle with connections to: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SPECTRA / SRW for source (undulator)  calculation benchmarking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COMSOL + SHADOW + MASH – heatload calculations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IMD – multilayer reflectivity calculations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34" name="Shape 70" descr=""/>
          <p:cNvPicPr/>
          <p:nvPr/>
        </p:nvPicPr>
        <p:blipFill>
          <a:blip r:embed="rId1"/>
          <a:stretch/>
        </p:blipFill>
        <p:spPr>
          <a:xfrm>
            <a:off x="864000" y="2224440"/>
            <a:ext cx="8495280" cy="6009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simulation workflow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436" name="Group 2"/>
          <p:cNvGrpSpPr/>
          <p:nvPr/>
        </p:nvGrpSpPr>
        <p:grpSpPr>
          <a:xfrm>
            <a:off x="360000" y="1944000"/>
            <a:ext cx="1583640" cy="503640"/>
            <a:chOff x="360000" y="1944000"/>
            <a:chExt cx="1583640" cy="503640"/>
          </a:xfrm>
        </p:grpSpPr>
        <p:sp>
          <p:nvSpPr>
            <p:cNvPr id="437" name="CustomShape 3"/>
            <p:cNvSpPr/>
            <p:nvPr/>
          </p:nvSpPr>
          <p:spPr>
            <a:xfrm>
              <a:off x="360000" y="1944000"/>
              <a:ext cx="1583640" cy="503640"/>
            </a:xfrm>
            <a:prstGeom prst="rect">
              <a:avLst/>
            </a:prstGeom>
            <a:solidFill>
              <a:srgbClr val="00ff66"/>
            </a:solidFill>
            <a:ln w="9360">
              <a:solidFill>
                <a:srgbClr val="000000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4"/>
            <p:cNvSpPr/>
            <p:nvPr/>
          </p:nvSpPr>
          <p:spPr>
            <a:xfrm>
              <a:off x="566640" y="2014200"/>
              <a:ext cx="1170000" cy="363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SPECTRA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439" name="Group 5"/>
          <p:cNvGrpSpPr/>
          <p:nvPr/>
        </p:nvGrpSpPr>
        <p:grpSpPr>
          <a:xfrm>
            <a:off x="360000" y="2448000"/>
            <a:ext cx="1583640" cy="503640"/>
            <a:chOff x="360000" y="2448000"/>
            <a:chExt cx="1583640" cy="503640"/>
          </a:xfrm>
        </p:grpSpPr>
        <p:sp>
          <p:nvSpPr>
            <p:cNvPr id="440" name="CustomShape 6"/>
            <p:cNvSpPr/>
            <p:nvPr/>
          </p:nvSpPr>
          <p:spPr>
            <a:xfrm>
              <a:off x="360000" y="2448000"/>
              <a:ext cx="1583640" cy="503640"/>
            </a:xfrm>
            <a:prstGeom prst="rect">
              <a:avLst/>
            </a:prstGeom>
            <a:solidFill>
              <a:srgbClr val="6666ff"/>
            </a:solidFill>
            <a:ln w="9360">
              <a:solidFill>
                <a:srgbClr val="000000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7"/>
            <p:cNvSpPr/>
            <p:nvPr/>
          </p:nvSpPr>
          <p:spPr>
            <a:xfrm>
              <a:off x="841680" y="2518200"/>
              <a:ext cx="619920" cy="363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SRW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42" name="CustomShape 8"/>
          <p:cNvSpPr/>
          <p:nvPr/>
        </p:nvSpPr>
        <p:spPr>
          <a:xfrm>
            <a:off x="2232000" y="2160000"/>
            <a:ext cx="43128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  <a:effectLst>
            <a:outerShdw algn="b" blurRad="0" dir="2700000" dist="35638" kx="0" ky="0" rotWithShape="0" sx="100000" sy="100000">
              <a:srgbClr val="80808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43" name="Group 9"/>
          <p:cNvGrpSpPr/>
          <p:nvPr/>
        </p:nvGrpSpPr>
        <p:grpSpPr>
          <a:xfrm>
            <a:off x="2952000" y="2016000"/>
            <a:ext cx="1079640" cy="575640"/>
            <a:chOff x="2952000" y="2016000"/>
            <a:chExt cx="1079640" cy="575640"/>
          </a:xfrm>
        </p:grpSpPr>
        <p:sp>
          <p:nvSpPr>
            <p:cNvPr id="444" name="CustomShape 10"/>
            <p:cNvSpPr/>
            <p:nvPr/>
          </p:nvSpPr>
          <p:spPr>
            <a:xfrm>
              <a:off x="2952000" y="2016000"/>
              <a:ext cx="1079640" cy="575640"/>
            </a:xfrm>
            <a:prstGeom prst="rect">
              <a:avLst/>
            </a:prstGeom>
            <a:solidFill>
              <a:srgbClr val="ff3333"/>
            </a:solidFill>
            <a:ln w="9360">
              <a:solidFill>
                <a:srgbClr val="000000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11"/>
            <p:cNvSpPr/>
            <p:nvPr/>
          </p:nvSpPr>
          <p:spPr>
            <a:xfrm>
              <a:off x="3186360" y="2122200"/>
              <a:ext cx="610920" cy="363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DCM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446" name="Group 12"/>
          <p:cNvGrpSpPr/>
          <p:nvPr/>
        </p:nvGrpSpPr>
        <p:grpSpPr>
          <a:xfrm>
            <a:off x="360000" y="4176000"/>
            <a:ext cx="1583640" cy="719640"/>
            <a:chOff x="360000" y="4176000"/>
            <a:chExt cx="1583640" cy="719640"/>
          </a:xfrm>
        </p:grpSpPr>
        <p:sp>
          <p:nvSpPr>
            <p:cNvPr id="447" name="CustomShape 13"/>
            <p:cNvSpPr/>
            <p:nvPr/>
          </p:nvSpPr>
          <p:spPr>
            <a:xfrm>
              <a:off x="360000" y="4176000"/>
              <a:ext cx="1583640" cy="719640"/>
            </a:xfrm>
            <a:prstGeom prst="rect">
              <a:avLst/>
            </a:prstGeom>
            <a:solidFill>
              <a:srgbClr val="9900ff"/>
            </a:solidFill>
            <a:ln w="9360">
              <a:solidFill>
                <a:srgbClr val="000000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1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14"/>
            <p:cNvSpPr/>
            <p:nvPr/>
          </p:nvSpPr>
          <p:spPr>
            <a:xfrm>
              <a:off x="560160" y="4217040"/>
              <a:ext cx="1183680" cy="6379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SHADOW/</a:t>
              </a:r>
              <a:endParaRPr b="0" lang="en-GB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MASH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49" name="CustomShape 15"/>
          <p:cNvSpPr/>
          <p:nvPr/>
        </p:nvSpPr>
        <p:spPr>
          <a:xfrm>
            <a:off x="2232000" y="4320000"/>
            <a:ext cx="43128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  <a:effectLst>
            <a:outerShdw algn="b" blurRad="0" dir="2700000" dist="35638" kx="0" ky="0" rotWithShape="0" sx="100000" sy="100000">
              <a:srgbClr val="80808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50" name="Group 16"/>
          <p:cNvGrpSpPr/>
          <p:nvPr/>
        </p:nvGrpSpPr>
        <p:grpSpPr>
          <a:xfrm>
            <a:off x="2808000" y="4104000"/>
            <a:ext cx="1151640" cy="1007640"/>
            <a:chOff x="2808000" y="4104000"/>
            <a:chExt cx="1151640" cy="1007640"/>
          </a:xfrm>
        </p:grpSpPr>
        <p:sp>
          <p:nvSpPr>
            <p:cNvPr id="451" name="CustomShape 17"/>
            <p:cNvSpPr/>
            <p:nvPr/>
          </p:nvSpPr>
          <p:spPr>
            <a:xfrm>
              <a:off x="2808000" y="4104000"/>
              <a:ext cx="1151640" cy="1007640"/>
            </a:xfrm>
            <a:prstGeom prst="rect">
              <a:avLst/>
            </a:prstGeom>
            <a:solidFill>
              <a:srgbClr val="ffcc00"/>
            </a:solidFill>
            <a:ln w="9360">
              <a:solidFill>
                <a:srgbClr val="3465a4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18"/>
            <p:cNvSpPr/>
            <p:nvPr/>
          </p:nvSpPr>
          <p:spPr>
            <a:xfrm>
              <a:off x="2842560" y="4151880"/>
              <a:ext cx="1081800" cy="912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Crystal/</a:t>
              </a:r>
              <a:endParaRPr b="0" lang="en-GB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Heatload</a:t>
              </a:r>
              <a:endParaRPr b="0" lang="en-GB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COMSOL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53" name="CustomShape 19"/>
          <p:cNvSpPr/>
          <p:nvPr/>
        </p:nvSpPr>
        <p:spPr>
          <a:xfrm rot="19112400">
            <a:off x="3877920" y="3175920"/>
            <a:ext cx="1112760" cy="39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59"/>
                </a:moveTo>
                <a:lnTo>
                  <a:pt x="16203" y="5400"/>
                </a:lnTo>
                <a:lnTo>
                  <a:pt x="16197" y="0"/>
                </a:lnTo>
                <a:lnTo>
                  <a:pt x="21600" y="10780"/>
                </a:lnTo>
                <a:lnTo>
                  <a:pt x="16210" y="21600"/>
                </a:lnTo>
                <a:lnTo>
                  <a:pt x="16203" y="16200"/>
                </a:lnTo>
                <a:lnTo>
                  <a:pt x="7" y="16240"/>
                </a:lnTo>
                <a:lnTo>
                  <a:pt x="0" y="5459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  <a:effectLst>
            <a:outerShdw algn="b" blurRad="0" dir="2700000" dist="35638" kx="0" ky="0" rotWithShape="0" sx="100000" sy="100000">
              <a:srgbClr val="80808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4" name="CustomShape 20"/>
          <p:cNvSpPr/>
          <p:nvPr/>
        </p:nvSpPr>
        <p:spPr>
          <a:xfrm>
            <a:off x="2205000" y="1669680"/>
            <a:ext cx="44712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PDF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455" name="Group 21"/>
          <p:cNvGrpSpPr/>
          <p:nvPr/>
        </p:nvGrpSpPr>
        <p:grpSpPr>
          <a:xfrm>
            <a:off x="4896000" y="2016000"/>
            <a:ext cx="1079640" cy="575640"/>
            <a:chOff x="4896000" y="2016000"/>
            <a:chExt cx="1079640" cy="575640"/>
          </a:xfrm>
        </p:grpSpPr>
        <p:sp>
          <p:nvSpPr>
            <p:cNvPr id="456" name="CustomShape 22"/>
            <p:cNvSpPr/>
            <p:nvPr/>
          </p:nvSpPr>
          <p:spPr>
            <a:xfrm>
              <a:off x="4896000" y="2016000"/>
              <a:ext cx="1079640" cy="575640"/>
            </a:xfrm>
            <a:prstGeom prst="rect">
              <a:avLst/>
            </a:prstGeom>
            <a:solidFill>
              <a:srgbClr val="ff3333"/>
            </a:solidFill>
            <a:ln w="9360">
              <a:solidFill>
                <a:srgbClr val="000000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23"/>
            <p:cNvSpPr/>
            <p:nvPr/>
          </p:nvSpPr>
          <p:spPr>
            <a:xfrm>
              <a:off x="5117400" y="2122200"/>
              <a:ext cx="636840" cy="363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DMM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458" name="Group 24"/>
          <p:cNvGrpSpPr/>
          <p:nvPr/>
        </p:nvGrpSpPr>
        <p:grpSpPr>
          <a:xfrm>
            <a:off x="4881240" y="4464000"/>
            <a:ext cx="1180800" cy="719640"/>
            <a:chOff x="4881240" y="4464000"/>
            <a:chExt cx="1180800" cy="719640"/>
          </a:xfrm>
        </p:grpSpPr>
        <p:sp>
          <p:nvSpPr>
            <p:cNvPr id="459" name="CustomShape 25"/>
            <p:cNvSpPr/>
            <p:nvPr/>
          </p:nvSpPr>
          <p:spPr>
            <a:xfrm>
              <a:off x="4896000" y="4464000"/>
              <a:ext cx="1151640" cy="71964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rgbClr val="3465a4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26"/>
            <p:cNvSpPr/>
            <p:nvPr/>
          </p:nvSpPr>
          <p:spPr>
            <a:xfrm>
              <a:off x="4881240" y="4505040"/>
              <a:ext cx="1180800" cy="6379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IMD/</a:t>
              </a:r>
              <a:endParaRPr b="0" lang="en-GB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Multilayers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61" name="CustomShape 27"/>
          <p:cNvSpPr/>
          <p:nvPr/>
        </p:nvSpPr>
        <p:spPr>
          <a:xfrm rot="16200000">
            <a:off x="4608000" y="3456720"/>
            <a:ext cx="165528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91"/>
                </a:moveTo>
                <a:lnTo>
                  <a:pt x="16196" y="5391"/>
                </a:lnTo>
                <a:lnTo>
                  <a:pt x="16196" y="0"/>
                </a:lnTo>
                <a:lnTo>
                  <a:pt x="21600" y="10782"/>
                </a:lnTo>
                <a:lnTo>
                  <a:pt x="16196" y="21600"/>
                </a:lnTo>
                <a:lnTo>
                  <a:pt x="16196" y="16173"/>
                </a:lnTo>
                <a:lnTo>
                  <a:pt x="0" y="16173"/>
                </a:lnTo>
                <a:lnTo>
                  <a:pt x="0" y="5391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  <a:effectLst>
            <a:outerShdw algn="b" blurRad="0" dir="2700000" dist="35638" kx="0" ky="0" rotWithShape="0" sx="100000" sy="100000">
              <a:srgbClr val="80808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2" name="CustomShape 28"/>
          <p:cNvSpPr/>
          <p:nvPr/>
        </p:nvSpPr>
        <p:spPr>
          <a:xfrm>
            <a:off x="144000" y="1584000"/>
            <a:ext cx="1943640" cy="3743640"/>
          </a:xfrm>
          <a:prstGeom prst="rect">
            <a:avLst/>
          </a:prstGeom>
          <a:noFill/>
          <a:ln cap="rnd" w="10080">
            <a:solidFill>
              <a:srgbClr val="3465a4"/>
            </a:solidFill>
            <a:custDash>
              <a:ds d="3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9"/>
          <p:cNvSpPr/>
          <p:nvPr/>
        </p:nvSpPr>
        <p:spPr>
          <a:xfrm>
            <a:off x="189000" y="5040000"/>
            <a:ext cx="10778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Undulator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464" name="Group 30"/>
          <p:cNvGrpSpPr/>
          <p:nvPr/>
        </p:nvGrpSpPr>
        <p:grpSpPr>
          <a:xfrm>
            <a:off x="360000" y="2952000"/>
            <a:ext cx="1583640" cy="503640"/>
            <a:chOff x="360000" y="2952000"/>
            <a:chExt cx="1583640" cy="503640"/>
          </a:xfrm>
        </p:grpSpPr>
        <p:sp>
          <p:nvSpPr>
            <p:cNvPr id="465" name="CustomShape 31"/>
            <p:cNvSpPr/>
            <p:nvPr/>
          </p:nvSpPr>
          <p:spPr>
            <a:xfrm>
              <a:off x="360000" y="2952000"/>
              <a:ext cx="1583640" cy="503640"/>
            </a:xfrm>
            <a:prstGeom prst="rect">
              <a:avLst/>
            </a:prstGeom>
            <a:solidFill>
              <a:srgbClr val="ff3333"/>
            </a:solidFill>
            <a:ln w="9360">
              <a:solidFill>
                <a:srgbClr val="000000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32"/>
            <p:cNvSpPr/>
            <p:nvPr/>
          </p:nvSpPr>
          <p:spPr>
            <a:xfrm>
              <a:off x="623880" y="3022200"/>
              <a:ext cx="1055880" cy="363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McXtrace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67" name="CustomShape 33"/>
          <p:cNvSpPr/>
          <p:nvPr/>
        </p:nvSpPr>
        <p:spPr>
          <a:xfrm>
            <a:off x="4260960" y="2172960"/>
            <a:ext cx="43128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  <a:effectLst>
            <a:outerShdw algn="b" blurRad="0" dir="2700000" dist="35638" kx="0" ky="0" rotWithShape="0" sx="100000" sy="100000">
              <a:srgbClr val="80808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68" name="Group 34"/>
          <p:cNvGrpSpPr/>
          <p:nvPr/>
        </p:nvGrpSpPr>
        <p:grpSpPr>
          <a:xfrm>
            <a:off x="6624000" y="1368000"/>
            <a:ext cx="1727640" cy="2015640"/>
            <a:chOff x="6624000" y="1368000"/>
            <a:chExt cx="1727640" cy="2015640"/>
          </a:xfrm>
        </p:grpSpPr>
        <p:sp>
          <p:nvSpPr>
            <p:cNvPr id="469" name="CustomShape 35"/>
            <p:cNvSpPr/>
            <p:nvPr/>
          </p:nvSpPr>
          <p:spPr>
            <a:xfrm>
              <a:off x="6624000" y="1368000"/>
              <a:ext cx="1727640" cy="2015640"/>
            </a:xfrm>
            <a:prstGeom prst="rect">
              <a:avLst/>
            </a:prstGeom>
            <a:solidFill>
              <a:srgbClr val="ff3333"/>
            </a:solidFill>
            <a:ln w="9360">
              <a:solidFill>
                <a:srgbClr val="000000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36"/>
            <p:cNvSpPr/>
            <p:nvPr/>
          </p:nvSpPr>
          <p:spPr>
            <a:xfrm>
              <a:off x="6851520" y="1905120"/>
              <a:ext cx="1272240" cy="941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Optics/</a:t>
              </a:r>
              <a:endParaRPr b="0" lang="en-GB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Experiments</a:t>
              </a:r>
              <a:endParaRPr b="0" lang="en-GB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(Powder,</a:t>
              </a:r>
              <a:endParaRPr b="0" lang="en-GB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Abs. Phantom)</a:t>
              </a:r>
              <a:endParaRPr b="0" lang="en-GB" sz="1400" spc="-1" strike="noStrike">
                <a:latin typeface="Arial"/>
              </a:endParaRPr>
            </a:p>
          </p:txBody>
        </p:sp>
      </p:grpSp>
      <p:sp>
        <p:nvSpPr>
          <p:cNvPr id="471" name="CustomShape 37"/>
          <p:cNvSpPr/>
          <p:nvPr/>
        </p:nvSpPr>
        <p:spPr>
          <a:xfrm>
            <a:off x="2259360" y="5773680"/>
            <a:ext cx="86616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Heat map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72" name="Line 38"/>
          <p:cNvSpPr/>
          <p:nvPr/>
        </p:nvSpPr>
        <p:spPr>
          <a:xfrm flipV="1">
            <a:off x="2447640" y="4895640"/>
            <a:ext cx="360" cy="792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39"/>
          <p:cNvSpPr/>
          <p:nvPr/>
        </p:nvSpPr>
        <p:spPr>
          <a:xfrm>
            <a:off x="2205000" y="3024000"/>
            <a:ext cx="1205640" cy="515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Heat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Deformation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74" name="CustomShape 40"/>
          <p:cNvSpPr/>
          <p:nvPr/>
        </p:nvSpPr>
        <p:spPr>
          <a:xfrm rot="16200000">
            <a:off x="3029760" y="3162240"/>
            <a:ext cx="99468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96"/>
                </a:moveTo>
                <a:lnTo>
                  <a:pt x="16196" y="5396"/>
                </a:lnTo>
                <a:lnTo>
                  <a:pt x="16196" y="0"/>
                </a:lnTo>
                <a:lnTo>
                  <a:pt x="21600" y="10791"/>
                </a:lnTo>
                <a:lnTo>
                  <a:pt x="16196" y="21600"/>
                </a:lnTo>
                <a:lnTo>
                  <a:pt x="16196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  <a:effectLst>
            <a:outerShdw algn="b" blurRad="0" dir="2700000" dist="35638" kx="0" ky="0" rotWithShape="0" sx="100000" sy="100000">
              <a:srgbClr val="80808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5" name="CustomShape 41"/>
          <p:cNvSpPr/>
          <p:nvPr/>
        </p:nvSpPr>
        <p:spPr>
          <a:xfrm>
            <a:off x="6021000" y="3744000"/>
            <a:ext cx="135216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Reflectivity map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476" name="Group 42"/>
          <p:cNvGrpSpPr/>
          <p:nvPr/>
        </p:nvGrpSpPr>
        <p:grpSpPr>
          <a:xfrm>
            <a:off x="8856000" y="1368000"/>
            <a:ext cx="1079640" cy="2087640"/>
            <a:chOff x="8856000" y="1368000"/>
            <a:chExt cx="1079640" cy="2087640"/>
          </a:xfrm>
        </p:grpSpPr>
        <p:sp>
          <p:nvSpPr>
            <p:cNvPr id="477" name="CustomShape 43"/>
            <p:cNvSpPr/>
            <p:nvPr/>
          </p:nvSpPr>
          <p:spPr>
            <a:xfrm>
              <a:off x="8856000" y="1368000"/>
              <a:ext cx="1079640" cy="2087640"/>
            </a:xfrm>
            <a:prstGeom prst="rect">
              <a:avLst/>
            </a:prstGeom>
            <a:solidFill>
              <a:srgbClr val="ff3333"/>
            </a:solidFill>
            <a:ln w="9360">
              <a:solidFill>
                <a:srgbClr val="000000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44"/>
            <p:cNvSpPr/>
            <p:nvPr/>
          </p:nvSpPr>
          <p:spPr>
            <a:xfrm>
              <a:off x="8861400" y="2230200"/>
              <a:ext cx="1068120" cy="363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Detectors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79" name="CustomShape 45"/>
          <p:cNvSpPr/>
          <p:nvPr/>
        </p:nvSpPr>
        <p:spPr>
          <a:xfrm>
            <a:off x="8424000" y="2016000"/>
            <a:ext cx="359280" cy="6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184" y="5400"/>
                </a:lnTo>
                <a:lnTo>
                  <a:pt x="16184" y="0"/>
                </a:lnTo>
                <a:lnTo>
                  <a:pt x="21600" y="10800"/>
                </a:lnTo>
                <a:lnTo>
                  <a:pt x="16184" y="21600"/>
                </a:lnTo>
                <a:lnTo>
                  <a:pt x="16184" y="16200"/>
                </a:lnTo>
                <a:lnTo>
                  <a:pt x="0" y="16200"/>
                </a:lnTo>
                <a:lnTo>
                  <a:pt x="0" y="54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  <a:effectLst>
            <a:outerShdw algn="b" blurRad="0" dir="2700000" dist="35638" kx="0" ky="0" rotWithShape="0" sx="100000" sy="100000">
              <a:srgbClr val="80808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0" name="CustomShape 46"/>
          <p:cNvSpPr/>
          <p:nvPr/>
        </p:nvSpPr>
        <p:spPr>
          <a:xfrm>
            <a:off x="6120000" y="2016000"/>
            <a:ext cx="359280" cy="6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184" y="5400"/>
                </a:lnTo>
                <a:lnTo>
                  <a:pt x="16184" y="0"/>
                </a:lnTo>
                <a:lnTo>
                  <a:pt x="21600" y="10800"/>
                </a:lnTo>
                <a:lnTo>
                  <a:pt x="16184" y="21600"/>
                </a:lnTo>
                <a:lnTo>
                  <a:pt x="16184" y="16200"/>
                </a:lnTo>
                <a:lnTo>
                  <a:pt x="0" y="16200"/>
                </a:lnTo>
                <a:lnTo>
                  <a:pt x="0" y="5400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  <a:effectLst>
            <a:outerShdw algn="b" blurRad="0" dir="2700000" dist="35638" kx="0" ky="0" rotWithShape="0" sx="100000" sy="100000">
              <a:srgbClr val="80808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81" name="Group 47"/>
          <p:cNvGrpSpPr/>
          <p:nvPr/>
        </p:nvGrpSpPr>
        <p:grpSpPr>
          <a:xfrm>
            <a:off x="7716960" y="5700960"/>
            <a:ext cx="1799640" cy="1583640"/>
            <a:chOff x="7716960" y="5700960"/>
            <a:chExt cx="1799640" cy="1583640"/>
          </a:xfrm>
        </p:grpSpPr>
        <p:sp>
          <p:nvSpPr>
            <p:cNvPr id="482" name="CustomShape 48"/>
            <p:cNvSpPr/>
            <p:nvPr/>
          </p:nvSpPr>
          <p:spPr>
            <a:xfrm>
              <a:off x="7716960" y="5700960"/>
              <a:ext cx="1799640" cy="1583640"/>
            </a:xfrm>
            <a:prstGeom prst="rect">
              <a:avLst/>
            </a:prstGeom>
            <a:solidFill>
              <a:srgbClr val="00cc00"/>
            </a:solidFill>
            <a:ln w="9360">
              <a:solidFill>
                <a:srgbClr val="3465a4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49"/>
            <p:cNvSpPr/>
            <p:nvPr/>
          </p:nvSpPr>
          <p:spPr>
            <a:xfrm>
              <a:off x="7740360" y="6036840"/>
              <a:ext cx="1752120" cy="912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Detector models</a:t>
              </a:r>
              <a:endParaRPr b="0" lang="en-GB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G4 / MCNP / </a:t>
              </a:r>
              <a:endParaRPr b="0" lang="en-GB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Penelope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84" name="CustomShape 50"/>
          <p:cNvSpPr/>
          <p:nvPr/>
        </p:nvSpPr>
        <p:spPr>
          <a:xfrm rot="6933000">
            <a:off x="8520120" y="4527720"/>
            <a:ext cx="1008360" cy="3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28"/>
                </a:moveTo>
                <a:lnTo>
                  <a:pt x="16200" y="5383"/>
                </a:lnTo>
                <a:lnTo>
                  <a:pt x="16200" y="0"/>
                </a:lnTo>
                <a:lnTo>
                  <a:pt x="21600" y="10789"/>
                </a:lnTo>
                <a:lnTo>
                  <a:pt x="16208" y="21600"/>
                </a:lnTo>
                <a:lnTo>
                  <a:pt x="16200" y="16217"/>
                </a:lnTo>
                <a:lnTo>
                  <a:pt x="0" y="16262"/>
                </a:lnTo>
                <a:lnTo>
                  <a:pt x="0" y="5428"/>
                </a:lnTo>
              </a:path>
            </a:pathLst>
          </a:custGeom>
          <a:noFill/>
          <a:ln w="29160">
            <a:solidFill>
              <a:srgbClr val="000000"/>
            </a:solidFill>
            <a:round/>
          </a:ln>
          <a:effectLst>
            <a:outerShdw algn="b" blurRad="0" dir="2700000" dist="35638" kx="0" ky="0" rotWithShape="0" sx="100000" sy="100000">
              <a:srgbClr val="80808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85" name="Group 51"/>
          <p:cNvGrpSpPr/>
          <p:nvPr/>
        </p:nvGrpSpPr>
        <p:grpSpPr>
          <a:xfrm>
            <a:off x="360000" y="3445920"/>
            <a:ext cx="1583640" cy="503640"/>
            <a:chOff x="360000" y="3445920"/>
            <a:chExt cx="1583640" cy="503640"/>
          </a:xfrm>
        </p:grpSpPr>
        <p:sp>
          <p:nvSpPr>
            <p:cNvPr id="486" name="CustomShape 52"/>
            <p:cNvSpPr/>
            <p:nvPr/>
          </p:nvSpPr>
          <p:spPr>
            <a:xfrm>
              <a:off x="360000" y="3445920"/>
              <a:ext cx="1583640" cy="503640"/>
            </a:xfrm>
            <a:prstGeom prst="rect">
              <a:avLst/>
            </a:prstGeom>
            <a:solidFill>
              <a:srgbClr val="00cc00"/>
            </a:solidFill>
            <a:ln w="9360">
              <a:solidFill>
                <a:srgbClr val="000000"/>
              </a:solidFill>
              <a:round/>
            </a:ln>
            <a:effectLst>
              <a:outerShdw algn="b" blurRad="0" dir="2700000" dist="35638" kx="0" ky="0" rotWithShape="0" sx="100000" sy="100000">
                <a:srgbClr val="80808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53"/>
            <p:cNvSpPr/>
            <p:nvPr/>
          </p:nvSpPr>
          <p:spPr>
            <a:xfrm>
              <a:off x="738000" y="3516120"/>
              <a:ext cx="827280" cy="363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FLUKA</a:t>
              </a:r>
              <a:endParaRPr b="0" lang="en-GB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1152360" y="50400"/>
            <a:ext cx="482328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MCPL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89" name="image44.png" descr=""/>
          <p:cNvPicPr/>
          <p:nvPr/>
        </p:nvPicPr>
        <p:blipFill>
          <a:blip r:embed="rId1"/>
          <a:stretch/>
        </p:blipFill>
        <p:spPr>
          <a:xfrm>
            <a:off x="2880" y="1656000"/>
            <a:ext cx="10079280" cy="5602320"/>
          </a:xfrm>
          <a:prstGeom prst="rect">
            <a:avLst/>
          </a:prstGeom>
          <a:ln w="12600"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477000" y="1368000"/>
            <a:ext cx="35971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Monte Carlo Particle List-format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189000" y="7258680"/>
            <a:ext cx="234144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Courtesy T. Kittelmann, ESS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1152360" y="50400"/>
            <a:ext cx="482328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MCPL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93" name="image44.png" descr=""/>
          <p:cNvPicPr/>
          <p:nvPr/>
        </p:nvPicPr>
        <p:blipFill>
          <a:blip r:embed="rId1"/>
          <a:stretch/>
        </p:blipFill>
        <p:spPr>
          <a:xfrm>
            <a:off x="2880" y="1656000"/>
            <a:ext cx="10079280" cy="5602320"/>
          </a:xfrm>
          <a:prstGeom prst="rect">
            <a:avLst/>
          </a:prstGeom>
          <a:ln w="12600">
            <a:noFill/>
          </a:ln>
        </p:spPr>
      </p:pic>
      <p:sp>
        <p:nvSpPr>
          <p:cNvPr id="494" name="CustomShape 2"/>
          <p:cNvSpPr/>
          <p:nvPr/>
        </p:nvSpPr>
        <p:spPr>
          <a:xfrm>
            <a:off x="477000" y="1368000"/>
            <a:ext cx="35971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Monte Carlo Particle List-format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189000" y="7258680"/>
            <a:ext cx="234144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Courtesy T. Kittelmann, ESS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96" name="Line 4"/>
          <p:cNvSpPr/>
          <p:nvPr/>
        </p:nvSpPr>
        <p:spPr>
          <a:xfrm flipV="1">
            <a:off x="4680000" y="2807640"/>
            <a:ext cx="72000" cy="10803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Line 5"/>
          <p:cNvSpPr/>
          <p:nvPr/>
        </p:nvSpPr>
        <p:spPr>
          <a:xfrm flipV="1">
            <a:off x="4557600" y="2808000"/>
            <a:ext cx="72000" cy="1080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image46.png" descr=""/>
          <p:cNvPicPr/>
          <p:nvPr/>
        </p:nvPicPr>
        <p:blipFill>
          <a:blip r:embed="rId2"/>
          <a:stretch/>
        </p:blipFill>
        <p:spPr>
          <a:xfrm>
            <a:off x="4248000" y="1816920"/>
            <a:ext cx="1151640" cy="6307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simulation effort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405000" y="1008000"/>
            <a:ext cx="8333280" cy="118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McXtrace main simulation vehicle with connections to: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SPECTRA / SRW for source (undulator)  calculation benchmarking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COMSOL + SHADOW + MASH – heatload calculations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IMD – multilayer reflectivity calculations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01" name="Shape 70" descr=""/>
          <p:cNvPicPr/>
          <p:nvPr/>
        </p:nvPicPr>
        <p:blipFill>
          <a:blip r:embed="rId1"/>
          <a:stretch/>
        </p:blipFill>
        <p:spPr>
          <a:xfrm>
            <a:off x="864000" y="2224440"/>
            <a:ext cx="8495280" cy="6009480"/>
          </a:xfrm>
          <a:prstGeom prst="rect">
            <a:avLst/>
          </a:prstGeom>
          <a:ln w="12600">
            <a:noFill/>
          </a:ln>
        </p:spPr>
      </p:pic>
      <p:sp>
        <p:nvSpPr>
          <p:cNvPr id="502" name="CustomShape 3"/>
          <p:cNvSpPr/>
          <p:nvPr/>
        </p:nvSpPr>
        <p:spPr>
          <a:xfrm>
            <a:off x="1080000" y="4392000"/>
            <a:ext cx="1871640" cy="1079640"/>
          </a:xfrm>
          <a:prstGeom prst="ellipse">
            <a:avLst/>
          </a:prstGeom>
          <a:noFill/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New Source: Undulator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04" name="image48.pdf" descr=""/>
          <p:cNvPicPr/>
          <p:nvPr/>
        </p:nvPicPr>
        <p:blipFill>
          <a:blip r:embed="rId1"/>
          <a:stretch/>
        </p:blipFill>
        <p:spPr>
          <a:xfrm>
            <a:off x="1224000" y="1152000"/>
            <a:ext cx="7173000" cy="5022720"/>
          </a:xfrm>
          <a:prstGeom prst="rect">
            <a:avLst/>
          </a:prstGeom>
          <a:ln w="12600">
            <a:noFill/>
          </a:ln>
        </p:spPr>
      </p:pic>
      <p:pic>
        <p:nvPicPr>
          <p:cNvPr id="505" name="page23image22512240.png" descr=""/>
          <p:cNvPicPr/>
          <p:nvPr/>
        </p:nvPicPr>
        <p:blipFill>
          <a:blip r:embed="rId2"/>
          <a:stretch/>
        </p:blipFill>
        <p:spPr>
          <a:xfrm>
            <a:off x="576360" y="953280"/>
            <a:ext cx="8399880" cy="5879880"/>
          </a:xfrm>
          <a:prstGeom prst="rect">
            <a:avLst/>
          </a:prstGeom>
          <a:ln w="12600"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-5068440" y="-7010280"/>
            <a:ext cx="39240" cy="355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ts val="2801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49.png" descr=""/>
          <p:cNvPicPr/>
          <p:nvPr/>
        </p:nvPicPr>
        <p:blipFill>
          <a:blip r:embed="rId1"/>
          <a:stretch/>
        </p:blipFill>
        <p:spPr>
          <a:xfrm>
            <a:off x="0" y="1668960"/>
            <a:ext cx="3419640" cy="2562840"/>
          </a:xfrm>
          <a:prstGeom prst="rect">
            <a:avLst/>
          </a:prstGeom>
          <a:ln w="12600">
            <a:noFill/>
          </a:ln>
        </p:spPr>
      </p:pic>
      <p:sp>
        <p:nvSpPr>
          <p:cNvPr id="508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Undulator: Spatial distr.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09" name="image50.png" descr=""/>
          <p:cNvPicPr/>
          <p:nvPr/>
        </p:nvPicPr>
        <p:blipFill>
          <a:blip r:embed="rId2"/>
          <a:stretch/>
        </p:blipFill>
        <p:spPr>
          <a:xfrm>
            <a:off x="6516000" y="1668960"/>
            <a:ext cx="3419640" cy="2562840"/>
          </a:xfrm>
          <a:prstGeom prst="rect">
            <a:avLst/>
          </a:prstGeom>
          <a:ln w="12600">
            <a:noFill/>
          </a:ln>
        </p:spPr>
      </p:pic>
      <p:pic>
        <p:nvPicPr>
          <p:cNvPr id="510" name="image51.png" descr=""/>
          <p:cNvPicPr/>
          <p:nvPr/>
        </p:nvPicPr>
        <p:blipFill>
          <a:blip r:embed="rId3"/>
          <a:stretch/>
        </p:blipFill>
        <p:spPr>
          <a:xfrm>
            <a:off x="3305520" y="1670760"/>
            <a:ext cx="3419640" cy="2559240"/>
          </a:xfrm>
          <a:prstGeom prst="rect">
            <a:avLst/>
          </a:prstGeom>
          <a:ln w="12600">
            <a:noFill/>
          </a:ln>
        </p:spPr>
      </p:pic>
      <p:pic>
        <p:nvPicPr>
          <p:cNvPr id="511" name="image52.png" descr=""/>
          <p:cNvPicPr/>
          <p:nvPr/>
        </p:nvPicPr>
        <p:blipFill>
          <a:blip r:embed="rId4"/>
          <a:stretch/>
        </p:blipFill>
        <p:spPr>
          <a:xfrm>
            <a:off x="6516000" y="4456080"/>
            <a:ext cx="3419640" cy="2559240"/>
          </a:xfrm>
          <a:prstGeom prst="rect">
            <a:avLst/>
          </a:prstGeom>
          <a:ln w="12600">
            <a:noFill/>
          </a:ln>
        </p:spPr>
      </p:pic>
      <p:pic>
        <p:nvPicPr>
          <p:cNvPr id="512" name="image53.png" descr=""/>
          <p:cNvPicPr/>
          <p:nvPr/>
        </p:nvPicPr>
        <p:blipFill>
          <a:blip r:embed="rId5"/>
          <a:stretch/>
        </p:blipFill>
        <p:spPr>
          <a:xfrm>
            <a:off x="3305520" y="4454280"/>
            <a:ext cx="3419640" cy="2562840"/>
          </a:xfrm>
          <a:prstGeom prst="rect">
            <a:avLst/>
          </a:prstGeom>
          <a:ln w="12600">
            <a:noFill/>
          </a:ln>
        </p:spPr>
      </p:pic>
      <p:pic>
        <p:nvPicPr>
          <p:cNvPr id="513" name="image54.png" descr=""/>
          <p:cNvPicPr/>
          <p:nvPr/>
        </p:nvPicPr>
        <p:blipFill>
          <a:blip r:embed="rId6"/>
          <a:stretch/>
        </p:blipFill>
        <p:spPr>
          <a:xfrm>
            <a:off x="0" y="4454280"/>
            <a:ext cx="3419640" cy="2562840"/>
          </a:xfrm>
          <a:prstGeom prst="rect">
            <a:avLst/>
          </a:prstGeom>
          <a:ln w="12600">
            <a:noFill/>
          </a:ln>
        </p:spPr>
      </p:pic>
      <p:sp>
        <p:nvSpPr>
          <p:cNvPr id="514" name="CustomShape 2"/>
          <p:cNvSpPr/>
          <p:nvPr/>
        </p:nvSpPr>
        <p:spPr>
          <a:xfrm>
            <a:off x="216000" y="1800000"/>
            <a:ext cx="9647640" cy="2303640"/>
          </a:xfrm>
          <a:prstGeom prst="rect">
            <a:avLst/>
          </a:prstGeom>
          <a:noFill/>
          <a:ln cap="rnd">
            <a:solidFill>
              <a:srgbClr val="0066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"/>
          <p:cNvSpPr/>
          <p:nvPr/>
        </p:nvSpPr>
        <p:spPr>
          <a:xfrm>
            <a:off x="216000" y="4536000"/>
            <a:ext cx="9647640" cy="2303640"/>
          </a:xfrm>
          <a:prstGeom prst="rect">
            <a:avLst/>
          </a:prstGeom>
          <a:noFill/>
          <a:ln cap="rnd">
            <a:solidFill>
              <a:srgbClr val="ff00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4"/>
          <p:cNvSpPr/>
          <p:nvPr/>
        </p:nvSpPr>
        <p:spPr>
          <a:xfrm>
            <a:off x="189000" y="1512000"/>
            <a:ext cx="1205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6600"/>
                </a:solidFill>
                <a:latin typeface="Arial"/>
                <a:ea typeface="Arial"/>
              </a:rPr>
              <a:t>SPECTRA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189000" y="4221720"/>
            <a:ext cx="1205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  <a:ea typeface="Arial"/>
              </a:rPr>
              <a:t>McXtrace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765000" y="864000"/>
            <a:ext cx="5813640" cy="49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Tuned to have 11</a:t>
            </a:r>
            <a:r>
              <a:rPr b="0" lang="en-GB" sz="1800" spc="-1" strike="noStrike" baseline="100000">
                <a:solidFill>
                  <a:srgbClr val="000000"/>
                </a:solidFill>
                <a:latin typeface="Comic Sans MS"/>
                <a:ea typeface="Comic Sans MS"/>
              </a:rPr>
              <a:t>th</a:t>
            </a: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Harmonic at 33 keV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9" name="CustomShape 7"/>
          <p:cNvSpPr/>
          <p:nvPr/>
        </p:nvSpPr>
        <p:spPr>
          <a:xfrm>
            <a:off x="7461000" y="1341720"/>
            <a:ext cx="8355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33 keV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0" name="CustomShape 8"/>
          <p:cNvSpPr/>
          <p:nvPr/>
        </p:nvSpPr>
        <p:spPr>
          <a:xfrm>
            <a:off x="4581000" y="1341720"/>
            <a:ext cx="10321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26.8 keV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1" name="CustomShape 9"/>
          <p:cNvSpPr/>
          <p:nvPr/>
        </p:nvSpPr>
        <p:spPr>
          <a:xfrm>
            <a:off x="1701000" y="1341720"/>
            <a:ext cx="10321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25.3 keV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image55.png" descr=""/>
          <p:cNvPicPr/>
          <p:nvPr/>
        </p:nvPicPr>
        <p:blipFill>
          <a:blip r:embed="rId1"/>
          <a:stretch/>
        </p:blipFill>
        <p:spPr>
          <a:xfrm>
            <a:off x="3258000" y="1706400"/>
            <a:ext cx="3419640" cy="2559240"/>
          </a:xfrm>
          <a:prstGeom prst="rect">
            <a:avLst/>
          </a:prstGeom>
          <a:ln w="12600">
            <a:noFill/>
          </a:ln>
        </p:spPr>
      </p:pic>
      <p:pic>
        <p:nvPicPr>
          <p:cNvPr id="523" name="image56.png" descr=""/>
          <p:cNvPicPr/>
          <p:nvPr/>
        </p:nvPicPr>
        <p:blipFill>
          <a:blip r:embed="rId2"/>
          <a:stretch/>
        </p:blipFill>
        <p:spPr>
          <a:xfrm>
            <a:off x="3258000" y="4398120"/>
            <a:ext cx="3419640" cy="2562840"/>
          </a:xfrm>
          <a:prstGeom prst="rect">
            <a:avLst/>
          </a:prstGeom>
          <a:ln w="12600">
            <a:noFill/>
          </a:ln>
        </p:spPr>
      </p:pic>
      <p:pic>
        <p:nvPicPr>
          <p:cNvPr id="524" name="image57.png" descr=""/>
          <p:cNvPicPr/>
          <p:nvPr/>
        </p:nvPicPr>
        <p:blipFill>
          <a:blip r:embed="rId3"/>
          <a:stretch/>
        </p:blipFill>
        <p:spPr>
          <a:xfrm>
            <a:off x="36000" y="1706400"/>
            <a:ext cx="3419640" cy="2559240"/>
          </a:xfrm>
          <a:prstGeom prst="rect">
            <a:avLst/>
          </a:prstGeom>
          <a:ln w="12600">
            <a:noFill/>
          </a:ln>
        </p:spPr>
      </p:pic>
      <p:pic>
        <p:nvPicPr>
          <p:cNvPr id="525" name="image58.png" descr=""/>
          <p:cNvPicPr/>
          <p:nvPr/>
        </p:nvPicPr>
        <p:blipFill>
          <a:blip r:embed="rId4"/>
          <a:stretch/>
        </p:blipFill>
        <p:spPr>
          <a:xfrm>
            <a:off x="36000" y="4399920"/>
            <a:ext cx="3419640" cy="2559240"/>
          </a:xfrm>
          <a:prstGeom prst="rect">
            <a:avLst/>
          </a:prstGeom>
          <a:ln w="12600">
            <a:noFill/>
          </a:ln>
        </p:spPr>
      </p:pic>
      <p:pic>
        <p:nvPicPr>
          <p:cNvPr id="526" name="image59.png" descr=""/>
          <p:cNvPicPr/>
          <p:nvPr/>
        </p:nvPicPr>
        <p:blipFill>
          <a:blip r:embed="rId5"/>
          <a:stretch/>
        </p:blipFill>
        <p:spPr>
          <a:xfrm>
            <a:off x="6408000" y="1706400"/>
            <a:ext cx="3419640" cy="2559240"/>
          </a:xfrm>
          <a:prstGeom prst="rect">
            <a:avLst/>
          </a:prstGeom>
          <a:ln w="12600">
            <a:noFill/>
          </a:ln>
        </p:spPr>
      </p:pic>
      <p:pic>
        <p:nvPicPr>
          <p:cNvPr id="527" name="image60.png" descr=""/>
          <p:cNvPicPr/>
          <p:nvPr/>
        </p:nvPicPr>
        <p:blipFill>
          <a:blip r:embed="rId6"/>
          <a:stretch/>
        </p:blipFill>
        <p:spPr>
          <a:xfrm>
            <a:off x="6408000" y="4399920"/>
            <a:ext cx="3419640" cy="2559240"/>
          </a:xfrm>
          <a:prstGeom prst="rect">
            <a:avLst/>
          </a:prstGeom>
          <a:ln w="12600">
            <a:noFill/>
          </a:ln>
        </p:spPr>
      </p:pic>
      <p:sp>
        <p:nvSpPr>
          <p:cNvPr id="528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Undulator: Spatial distr.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7461000" y="1341720"/>
            <a:ext cx="8355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33 keV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4581000" y="1341720"/>
            <a:ext cx="10321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26.8 keV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1" name="CustomShape 4"/>
          <p:cNvSpPr/>
          <p:nvPr/>
        </p:nvSpPr>
        <p:spPr>
          <a:xfrm>
            <a:off x="1701000" y="1341720"/>
            <a:ext cx="10321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25.3 keV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216000" y="1800000"/>
            <a:ext cx="9647640" cy="2303640"/>
          </a:xfrm>
          <a:prstGeom prst="rect">
            <a:avLst/>
          </a:prstGeom>
          <a:noFill/>
          <a:ln cap="rnd">
            <a:solidFill>
              <a:srgbClr val="0066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6"/>
          <p:cNvSpPr/>
          <p:nvPr/>
        </p:nvSpPr>
        <p:spPr>
          <a:xfrm>
            <a:off x="216000" y="4536000"/>
            <a:ext cx="9647640" cy="2303640"/>
          </a:xfrm>
          <a:prstGeom prst="rect">
            <a:avLst/>
          </a:prstGeom>
          <a:noFill/>
          <a:ln cap="rnd">
            <a:solidFill>
              <a:srgbClr val="ff00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7"/>
          <p:cNvSpPr/>
          <p:nvPr/>
        </p:nvSpPr>
        <p:spPr>
          <a:xfrm>
            <a:off x="189000" y="1512000"/>
            <a:ext cx="1205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6600"/>
                </a:solidFill>
                <a:latin typeface="Arial"/>
                <a:ea typeface="Arial"/>
              </a:rPr>
              <a:t>SPECTRA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5" name="CustomShape 8"/>
          <p:cNvSpPr/>
          <p:nvPr/>
        </p:nvSpPr>
        <p:spPr>
          <a:xfrm>
            <a:off x="189000" y="4221720"/>
            <a:ext cx="1205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  <a:ea typeface="Arial"/>
              </a:rPr>
              <a:t>McXtrace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6" name="CustomShape 9"/>
          <p:cNvSpPr/>
          <p:nvPr/>
        </p:nvSpPr>
        <p:spPr>
          <a:xfrm>
            <a:off x="5301000" y="648000"/>
            <a:ext cx="18338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With emittance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7" name="CustomShape 10"/>
          <p:cNvSpPr/>
          <p:nvPr/>
        </p:nvSpPr>
        <p:spPr>
          <a:xfrm>
            <a:off x="909000" y="648000"/>
            <a:ext cx="5813640" cy="49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Tuned to have 11</a:t>
            </a:r>
            <a:r>
              <a:rPr b="0" lang="en-GB" sz="1800" spc="-1" strike="noStrike" baseline="100000">
                <a:solidFill>
                  <a:srgbClr val="000000"/>
                </a:solidFill>
                <a:latin typeface="Comic Sans MS"/>
                <a:ea typeface="Comic Sans MS"/>
              </a:rPr>
              <a:t>th</a:t>
            </a: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Harmonic at 33 keV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image61.png" descr=""/>
          <p:cNvPicPr/>
          <p:nvPr/>
        </p:nvPicPr>
        <p:blipFill>
          <a:blip r:embed="rId1"/>
          <a:stretch/>
        </p:blipFill>
        <p:spPr>
          <a:xfrm>
            <a:off x="1310400" y="1712160"/>
            <a:ext cx="3419640" cy="2562840"/>
          </a:xfrm>
          <a:prstGeom prst="rect">
            <a:avLst/>
          </a:prstGeom>
          <a:ln w="12600">
            <a:noFill/>
          </a:ln>
        </p:spPr>
      </p:pic>
      <p:pic>
        <p:nvPicPr>
          <p:cNvPr id="539" name="image62.png" descr=""/>
          <p:cNvPicPr/>
          <p:nvPr/>
        </p:nvPicPr>
        <p:blipFill>
          <a:blip r:embed="rId2"/>
          <a:stretch/>
        </p:blipFill>
        <p:spPr>
          <a:xfrm>
            <a:off x="5592600" y="1712160"/>
            <a:ext cx="3419640" cy="2562840"/>
          </a:xfrm>
          <a:prstGeom prst="rect">
            <a:avLst/>
          </a:prstGeom>
          <a:ln w="12600">
            <a:noFill/>
          </a:ln>
        </p:spPr>
      </p:pic>
      <p:pic>
        <p:nvPicPr>
          <p:cNvPr id="540" name="image63.png" descr=""/>
          <p:cNvPicPr/>
          <p:nvPr/>
        </p:nvPicPr>
        <p:blipFill>
          <a:blip r:embed="rId3"/>
          <a:stretch/>
        </p:blipFill>
        <p:spPr>
          <a:xfrm>
            <a:off x="5569200" y="4460400"/>
            <a:ext cx="3466440" cy="2559240"/>
          </a:xfrm>
          <a:prstGeom prst="rect">
            <a:avLst/>
          </a:prstGeom>
          <a:ln w="12600">
            <a:noFill/>
          </a:ln>
        </p:spPr>
      </p:pic>
      <p:pic>
        <p:nvPicPr>
          <p:cNvPr id="541" name="image64.png" descr=""/>
          <p:cNvPicPr/>
          <p:nvPr/>
        </p:nvPicPr>
        <p:blipFill>
          <a:blip r:embed="rId4"/>
          <a:stretch/>
        </p:blipFill>
        <p:spPr>
          <a:xfrm>
            <a:off x="1310400" y="4461120"/>
            <a:ext cx="3419640" cy="2562840"/>
          </a:xfrm>
          <a:prstGeom prst="rect">
            <a:avLst/>
          </a:prstGeom>
          <a:ln w="12600">
            <a:noFill/>
          </a:ln>
        </p:spPr>
      </p:pic>
      <p:sp>
        <p:nvSpPr>
          <p:cNvPr id="542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Undulator: Spatial distr.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216000" y="1800000"/>
            <a:ext cx="9647640" cy="2303640"/>
          </a:xfrm>
          <a:prstGeom prst="rect">
            <a:avLst/>
          </a:prstGeom>
          <a:noFill/>
          <a:ln cap="rnd">
            <a:solidFill>
              <a:srgbClr val="0066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"/>
          <p:cNvSpPr/>
          <p:nvPr/>
        </p:nvSpPr>
        <p:spPr>
          <a:xfrm>
            <a:off x="216000" y="4536000"/>
            <a:ext cx="9647640" cy="2303640"/>
          </a:xfrm>
          <a:prstGeom prst="rect">
            <a:avLst/>
          </a:prstGeom>
          <a:noFill/>
          <a:ln cap="rnd">
            <a:solidFill>
              <a:srgbClr val="ff00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4"/>
          <p:cNvSpPr/>
          <p:nvPr/>
        </p:nvSpPr>
        <p:spPr>
          <a:xfrm>
            <a:off x="189000" y="1512000"/>
            <a:ext cx="1205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6600"/>
                </a:solidFill>
                <a:latin typeface="Arial"/>
                <a:ea typeface="Arial"/>
              </a:rPr>
              <a:t>SPECTRA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6" name="CustomShape 5"/>
          <p:cNvSpPr/>
          <p:nvPr/>
        </p:nvSpPr>
        <p:spPr>
          <a:xfrm>
            <a:off x="189000" y="4221720"/>
            <a:ext cx="1205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  <a:ea typeface="Arial"/>
              </a:rPr>
              <a:t>McXtrace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7" name="CustomShape 6"/>
          <p:cNvSpPr/>
          <p:nvPr/>
        </p:nvSpPr>
        <p:spPr>
          <a:xfrm>
            <a:off x="6562080" y="1368000"/>
            <a:ext cx="18338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With emittance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8" name="CustomShape 7"/>
          <p:cNvSpPr/>
          <p:nvPr/>
        </p:nvSpPr>
        <p:spPr>
          <a:xfrm>
            <a:off x="2277000" y="1365840"/>
            <a:ext cx="15944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No emittance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9" name="CustomShape 8"/>
          <p:cNvSpPr/>
          <p:nvPr/>
        </p:nvSpPr>
        <p:spPr>
          <a:xfrm>
            <a:off x="1053000" y="864000"/>
            <a:ext cx="22136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Log-plots. 33 keV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Plot scan results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51" name="Image" descr=""/>
          <p:cNvPicPr/>
          <p:nvPr/>
        </p:nvPicPr>
        <p:blipFill>
          <a:blip r:embed="rId1"/>
          <a:stretch/>
        </p:blipFill>
        <p:spPr>
          <a:xfrm>
            <a:off x="0" y="1011960"/>
            <a:ext cx="10070640" cy="5657760"/>
          </a:xfrm>
          <a:prstGeom prst="rect">
            <a:avLst/>
          </a:prstGeom>
          <a:ln w="12600">
            <a:noFill/>
          </a:ln>
        </p:spPr>
      </p:pic>
      <p:pic>
        <p:nvPicPr>
          <p:cNvPr id="552" name="soleil-logo.png" descr=""/>
          <p:cNvPicPr/>
          <p:nvPr/>
        </p:nvPicPr>
        <p:blipFill>
          <a:blip r:embed="rId2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What is it?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612720" y="1270800"/>
            <a:ext cx="8569080" cy="480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Built on proven base of McStas for neutron ray tracing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K. Lefmann and K. Nielsen, Neutron News 10, 20, (1999).</a:t>
            </a:r>
            <a:endParaRPr b="0" lang="en-GB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Release 1.5</a:t>
            </a:r>
            <a:endParaRPr b="0" lang="en-GB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Portable code (Unix/Linux/Mac/Windows, 32 and 64 bit support)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Has run on all from iPhone to FERMI (world no. 7)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GPL-license</a:t>
            </a:r>
            <a:endParaRPr b="0" lang="en-GB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DSL / Compiler Technology.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Using Lex &amp; Yacc</a:t>
            </a:r>
            <a:endParaRPr b="0" lang="en-GB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Modular Open Structure.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Components/devices written in structured ISO-c automatically fits in the system</a:t>
            </a:r>
            <a:endParaRPr b="0" lang="en-GB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Dependencies: c-compiler (python3/qt4 or perl/tk for gui).</a:t>
            </a:r>
            <a:endParaRPr b="0" lang="en-GB" sz="16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SzPct val="166000"/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Permanent staff at DTU Physics maintaining the code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6360480" y="2903040"/>
            <a:ext cx="2999160" cy="1249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0000"/>
                </a:solidFill>
                <a:latin typeface="Arial"/>
                <a:ea typeface="Arial"/>
              </a:rPr>
              <a:t>Project website at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http://www.mcxtrace.org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0000"/>
                </a:solidFill>
                <a:latin typeface="Arial"/>
                <a:ea typeface="Arial"/>
              </a:rPr>
              <a:t>Project mailing list at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0000"/>
                </a:solidFill>
                <a:latin typeface="Arial"/>
                <a:ea typeface="Arial"/>
              </a:rPr>
              <a:t>mcxtrace-users@mcxtrace.org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864000" y="2664000"/>
            <a:ext cx="4809240" cy="1151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Plot scan results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54" name="image65.png" descr=""/>
          <p:cNvPicPr/>
          <p:nvPr/>
        </p:nvPicPr>
        <p:blipFill>
          <a:blip r:embed="rId1"/>
          <a:stretch/>
        </p:blipFill>
        <p:spPr>
          <a:xfrm>
            <a:off x="144000" y="1440000"/>
            <a:ext cx="7138080" cy="4103640"/>
          </a:xfrm>
          <a:prstGeom prst="rect">
            <a:avLst/>
          </a:prstGeom>
          <a:ln w="12600">
            <a:noFill/>
          </a:ln>
        </p:spPr>
      </p:pic>
      <p:pic>
        <p:nvPicPr>
          <p:cNvPr id="555" name="image67.png" descr=""/>
          <p:cNvPicPr/>
          <p:nvPr/>
        </p:nvPicPr>
        <p:blipFill>
          <a:blip r:embed="rId2"/>
          <a:stretch/>
        </p:blipFill>
        <p:spPr>
          <a:xfrm>
            <a:off x="72000" y="1224000"/>
            <a:ext cx="10079280" cy="57945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simulation effort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405000" y="1008000"/>
            <a:ext cx="8333280" cy="118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McXtrace main simulation vehicle with connections to: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SPECTRA / SRW for source (undulator)  calculation benchmarking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COMSOL + SHADOW + MASH – heatload calculations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IMD – multilayer reflectivity calculations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58" name="Shape 70" descr=""/>
          <p:cNvPicPr/>
          <p:nvPr/>
        </p:nvPicPr>
        <p:blipFill>
          <a:blip r:embed="rId1"/>
          <a:stretch/>
        </p:blipFill>
        <p:spPr>
          <a:xfrm>
            <a:off x="864000" y="2224440"/>
            <a:ext cx="8495280" cy="6009480"/>
          </a:xfrm>
          <a:prstGeom prst="rect">
            <a:avLst/>
          </a:prstGeom>
          <a:ln w="12600"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3456000" y="4104000"/>
            <a:ext cx="2663640" cy="1367640"/>
          </a:xfrm>
          <a:prstGeom prst="ellipse">
            <a:avLst/>
          </a:prstGeom>
          <a:noFill/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Monochromator Crystals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61" name="image69.png" descr=""/>
          <p:cNvPicPr/>
          <p:nvPr/>
        </p:nvPicPr>
        <p:blipFill>
          <a:blip r:embed="rId1"/>
          <a:stretch/>
        </p:blipFill>
        <p:spPr>
          <a:xfrm>
            <a:off x="503640" y="2636280"/>
            <a:ext cx="4426560" cy="2649240"/>
          </a:xfrm>
          <a:prstGeom prst="rect">
            <a:avLst/>
          </a:prstGeom>
          <a:ln w="12600">
            <a:noFill/>
          </a:ln>
        </p:spPr>
      </p:pic>
      <p:pic>
        <p:nvPicPr>
          <p:cNvPr id="562" name="image70.png" descr=""/>
          <p:cNvPicPr/>
          <p:nvPr/>
        </p:nvPicPr>
        <p:blipFill>
          <a:blip r:embed="rId2"/>
          <a:stretch/>
        </p:blipFill>
        <p:spPr>
          <a:xfrm>
            <a:off x="5152320" y="2636280"/>
            <a:ext cx="4426560" cy="2649240"/>
          </a:xfrm>
          <a:prstGeom prst="rect">
            <a:avLst/>
          </a:prstGeom>
          <a:ln w="12600">
            <a:noFill/>
          </a:ln>
        </p:spPr>
      </p:pic>
      <p:sp>
        <p:nvSpPr>
          <p:cNvPr id="563" name="CustomShape 2"/>
          <p:cNvSpPr/>
          <p:nvPr/>
        </p:nvSpPr>
        <p:spPr>
          <a:xfrm>
            <a:off x="1429920" y="2088000"/>
            <a:ext cx="2573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Flat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4" name="CustomShape 3"/>
          <p:cNvSpPr/>
          <p:nvPr/>
        </p:nvSpPr>
        <p:spPr>
          <a:xfrm>
            <a:off x="6510600" y="2088000"/>
            <a:ext cx="1709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Bent (r=200m)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Monochromator Crystals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66" name="image71.pdf" descr=""/>
          <p:cNvPicPr/>
          <p:nvPr/>
        </p:nvPicPr>
        <p:blipFill>
          <a:blip r:embed="rId1"/>
          <a:stretch/>
        </p:blipFill>
        <p:spPr>
          <a:xfrm>
            <a:off x="1911600" y="1768680"/>
            <a:ext cx="6255720" cy="4384080"/>
          </a:xfrm>
          <a:prstGeom prst="rect">
            <a:avLst/>
          </a:prstGeom>
          <a:ln w="12600">
            <a:noFill/>
          </a:ln>
        </p:spPr>
      </p:pic>
      <p:pic>
        <p:nvPicPr>
          <p:cNvPr id="567" name="page31image22790352.jpg" descr=""/>
          <p:cNvPicPr/>
          <p:nvPr/>
        </p:nvPicPr>
        <p:blipFill>
          <a:blip r:embed="rId2"/>
          <a:stretch/>
        </p:blipFill>
        <p:spPr>
          <a:xfrm>
            <a:off x="835920" y="1473480"/>
            <a:ext cx="8160120" cy="5711760"/>
          </a:xfrm>
          <a:prstGeom prst="rect">
            <a:avLst/>
          </a:prstGeom>
          <a:ln w="12600">
            <a:noFill/>
          </a:ln>
        </p:spPr>
      </p:pic>
      <p:sp>
        <p:nvSpPr>
          <p:cNvPr id="568" name="CustomShape 2"/>
          <p:cNvSpPr/>
          <p:nvPr/>
        </p:nvSpPr>
        <p:spPr>
          <a:xfrm>
            <a:off x="-4871520" y="-6577200"/>
            <a:ext cx="39240" cy="355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ts val="2801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age31image22790352.jpg" descr=""/>
          <p:cNvPicPr/>
          <p:nvPr/>
        </p:nvPicPr>
        <p:blipFill>
          <a:blip r:embed="rId1"/>
          <a:stretch/>
        </p:blipFill>
        <p:spPr>
          <a:xfrm>
            <a:off x="835920" y="1473480"/>
            <a:ext cx="8160120" cy="5711760"/>
          </a:xfrm>
          <a:prstGeom prst="rect">
            <a:avLst/>
          </a:prstGeom>
          <a:ln w="12600">
            <a:noFill/>
          </a:ln>
        </p:spPr>
      </p:pic>
      <p:sp>
        <p:nvSpPr>
          <p:cNvPr id="570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Monochromator Crystals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71" name="image72.pdf" descr=""/>
          <p:cNvPicPr/>
          <p:nvPr/>
        </p:nvPicPr>
        <p:blipFill>
          <a:blip r:embed="rId2"/>
          <a:stretch/>
        </p:blipFill>
        <p:spPr>
          <a:xfrm>
            <a:off x="1911600" y="1768680"/>
            <a:ext cx="6255720" cy="4384080"/>
          </a:xfrm>
          <a:prstGeom prst="rect">
            <a:avLst/>
          </a:prstGeom>
          <a:ln w="12600">
            <a:noFill/>
          </a:ln>
        </p:spPr>
      </p:pic>
      <p:sp>
        <p:nvSpPr>
          <p:cNvPr id="572" name="CustomShape 2"/>
          <p:cNvSpPr/>
          <p:nvPr/>
        </p:nvSpPr>
        <p:spPr>
          <a:xfrm>
            <a:off x="360000" y="1296000"/>
            <a:ext cx="6983640" cy="913320"/>
          </a:xfrm>
          <a:prstGeom prst="rect">
            <a:avLst/>
          </a:prstGeom>
          <a:solidFill>
            <a:srgbClr val="ffffff"/>
          </a:solidFill>
          <a:ln w="12600">
            <a:noFill/>
          </a:ln>
          <a:effectLst>
            <a:outerShdw algn="b" blurRad="0" dir="2700000" dist="101823" kx="0" ky="0" rotWithShape="0" sx="100000" sy="1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Currently limited to Single atom crystals</a:t>
            </a:r>
            <a:br/>
            <a:br/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… but we’re working on it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Multilayer coating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74" name="image73.png" descr=""/>
          <p:cNvPicPr/>
          <p:nvPr/>
        </p:nvPicPr>
        <p:blipFill>
          <a:blip r:embed="rId1"/>
          <a:stretch/>
        </p:blipFill>
        <p:spPr>
          <a:xfrm>
            <a:off x="3985200" y="1440000"/>
            <a:ext cx="6094440" cy="4570560"/>
          </a:xfrm>
          <a:prstGeom prst="rect">
            <a:avLst/>
          </a:prstGeom>
          <a:ln w="12600">
            <a:noFill/>
          </a:ln>
        </p:spPr>
      </p:pic>
      <p:sp>
        <p:nvSpPr>
          <p:cNvPr id="575" name="CustomShape 2"/>
          <p:cNvSpPr/>
          <p:nvPr/>
        </p:nvSpPr>
        <p:spPr>
          <a:xfrm>
            <a:off x="648000" y="2088000"/>
            <a:ext cx="2735640" cy="287640"/>
          </a:xfrm>
          <a:prstGeom prst="rect">
            <a:avLst/>
          </a:prstGeom>
          <a:solidFill>
            <a:srgbClr val="66ff66"/>
          </a:solidFill>
          <a:ln>
            <a:solidFill>
              <a:srgbClr val="66ff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3"/>
          <p:cNvSpPr/>
          <p:nvPr/>
        </p:nvSpPr>
        <p:spPr>
          <a:xfrm>
            <a:off x="648000" y="2376000"/>
            <a:ext cx="2735640" cy="143640"/>
          </a:xfrm>
          <a:prstGeom prst="rect">
            <a:avLst/>
          </a:prstGeom>
          <a:solidFill>
            <a:srgbClr val="ff6666"/>
          </a:solidFill>
          <a:ln>
            <a:solidFill>
              <a:srgbClr val="ff66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4"/>
          <p:cNvSpPr/>
          <p:nvPr/>
        </p:nvSpPr>
        <p:spPr>
          <a:xfrm>
            <a:off x="648000" y="4032000"/>
            <a:ext cx="2735640" cy="431640"/>
          </a:xfrm>
          <a:prstGeom prst="rect">
            <a:avLst/>
          </a:prstGeom>
          <a:solidFill>
            <a:srgbClr val="6666ff"/>
          </a:solidFill>
          <a:ln>
            <a:solidFill>
              <a:srgbClr val="6666ff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8" name="Group 5"/>
          <p:cNvGrpSpPr/>
          <p:nvPr/>
        </p:nvGrpSpPr>
        <p:grpSpPr>
          <a:xfrm>
            <a:off x="1223640" y="2951640"/>
            <a:ext cx="288360" cy="648360"/>
            <a:chOff x="1223640" y="2951640"/>
            <a:chExt cx="288360" cy="648360"/>
          </a:xfrm>
        </p:grpSpPr>
        <p:sp>
          <p:nvSpPr>
            <p:cNvPr id="579" name="Line 6"/>
            <p:cNvSpPr/>
            <p:nvPr/>
          </p:nvSpPr>
          <p:spPr>
            <a:xfrm>
              <a:off x="1367640" y="2951640"/>
              <a:ext cx="144360" cy="216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Line 7"/>
            <p:cNvSpPr/>
            <p:nvPr/>
          </p:nvSpPr>
          <p:spPr>
            <a:xfrm flipV="1">
              <a:off x="1223640" y="3167640"/>
              <a:ext cx="288360" cy="216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Line 8"/>
            <p:cNvSpPr/>
            <p:nvPr/>
          </p:nvSpPr>
          <p:spPr>
            <a:xfrm flipH="1" flipV="1">
              <a:off x="1223640" y="3384000"/>
              <a:ext cx="144360" cy="2160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2" name="Group 9"/>
          <p:cNvGrpSpPr/>
          <p:nvPr/>
        </p:nvGrpSpPr>
        <p:grpSpPr>
          <a:xfrm>
            <a:off x="2447640" y="2951640"/>
            <a:ext cx="288360" cy="648360"/>
            <a:chOff x="2447640" y="2951640"/>
            <a:chExt cx="288360" cy="648360"/>
          </a:xfrm>
        </p:grpSpPr>
        <p:sp>
          <p:nvSpPr>
            <p:cNvPr id="583" name="Line 10"/>
            <p:cNvSpPr/>
            <p:nvPr/>
          </p:nvSpPr>
          <p:spPr>
            <a:xfrm>
              <a:off x="2591640" y="2951640"/>
              <a:ext cx="144360" cy="216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Line 11"/>
            <p:cNvSpPr/>
            <p:nvPr/>
          </p:nvSpPr>
          <p:spPr>
            <a:xfrm flipV="1">
              <a:off x="2447640" y="3167640"/>
              <a:ext cx="288360" cy="2163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Line 12"/>
            <p:cNvSpPr/>
            <p:nvPr/>
          </p:nvSpPr>
          <p:spPr>
            <a:xfrm flipH="1" flipV="1">
              <a:off x="2447640" y="3384000"/>
              <a:ext cx="144360" cy="2160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6" name="CustomShape 13"/>
          <p:cNvSpPr/>
          <p:nvPr/>
        </p:nvSpPr>
        <p:spPr>
          <a:xfrm>
            <a:off x="837000" y="4752000"/>
            <a:ext cx="2645640" cy="694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W,B</a:t>
            </a:r>
            <a:r>
              <a:rPr b="0" lang="en-GB" sz="18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C: 17.5 Å, 7.5 Å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Si substrate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7" name="CustomShape 14"/>
          <p:cNvSpPr/>
          <p:nvPr/>
        </p:nvSpPr>
        <p:spPr>
          <a:xfrm>
            <a:off x="648000" y="2520000"/>
            <a:ext cx="2735640" cy="287640"/>
          </a:xfrm>
          <a:prstGeom prst="rect">
            <a:avLst/>
          </a:prstGeom>
          <a:solidFill>
            <a:srgbClr val="66ff66"/>
          </a:solidFill>
          <a:ln>
            <a:solidFill>
              <a:srgbClr val="66ff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15"/>
          <p:cNvSpPr/>
          <p:nvPr/>
        </p:nvSpPr>
        <p:spPr>
          <a:xfrm>
            <a:off x="648000" y="2808000"/>
            <a:ext cx="2735640" cy="143640"/>
          </a:xfrm>
          <a:prstGeom prst="rect">
            <a:avLst/>
          </a:prstGeom>
          <a:solidFill>
            <a:srgbClr val="ff6666"/>
          </a:solidFill>
          <a:ln>
            <a:solidFill>
              <a:srgbClr val="ff66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6"/>
          <p:cNvSpPr/>
          <p:nvPr/>
        </p:nvSpPr>
        <p:spPr>
          <a:xfrm>
            <a:off x="648000" y="3600000"/>
            <a:ext cx="2735640" cy="287640"/>
          </a:xfrm>
          <a:prstGeom prst="rect">
            <a:avLst/>
          </a:prstGeom>
          <a:solidFill>
            <a:srgbClr val="66ff66"/>
          </a:solidFill>
          <a:ln>
            <a:solidFill>
              <a:srgbClr val="66ff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7"/>
          <p:cNvSpPr/>
          <p:nvPr/>
        </p:nvSpPr>
        <p:spPr>
          <a:xfrm>
            <a:off x="648000" y="3888000"/>
            <a:ext cx="2735640" cy="143640"/>
          </a:xfrm>
          <a:prstGeom prst="rect">
            <a:avLst/>
          </a:prstGeom>
          <a:solidFill>
            <a:srgbClr val="ff6666"/>
          </a:solidFill>
          <a:ln>
            <a:solidFill>
              <a:srgbClr val="ff66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Line 18"/>
          <p:cNvSpPr/>
          <p:nvPr/>
        </p:nvSpPr>
        <p:spPr>
          <a:xfrm>
            <a:off x="3528000" y="2088000"/>
            <a:ext cx="0" cy="19440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9"/>
          <p:cNvSpPr/>
          <p:nvPr/>
        </p:nvSpPr>
        <p:spPr>
          <a:xfrm rot="5400000">
            <a:off x="3393360" y="2910960"/>
            <a:ext cx="7686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N=100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3" name="CustomShape 20"/>
          <p:cNvSpPr/>
          <p:nvPr/>
        </p:nvSpPr>
        <p:spPr>
          <a:xfrm>
            <a:off x="6093000" y="1597680"/>
            <a:ext cx="3293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Reflectivity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1512000" y="160560"/>
            <a:ext cx="482328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Higher harmonic rejection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95" name="image74.png" descr=""/>
          <p:cNvPicPr/>
          <p:nvPr/>
        </p:nvPicPr>
        <p:blipFill>
          <a:blip r:embed="rId1"/>
          <a:stretch/>
        </p:blipFill>
        <p:spPr>
          <a:xfrm>
            <a:off x="1440000" y="1296000"/>
            <a:ext cx="7204680" cy="4958280"/>
          </a:xfrm>
          <a:prstGeom prst="rect">
            <a:avLst/>
          </a:prstGeom>
          <a:ln w="12600">
            <a:noFill/>
          </a:ln>
        </p:spPr>
      </p:pic>
      <p:sp>
        <p:nvSpPr>
          <p:cNvPr id="596" name="CustomShape 2"/>
          <p:cNvSpPr/>
          <p:nvPr/>
        </p:nvSpPr>
        <p:spPr>
          <a:xfrm>
            <a:off x="6997320" y="6966720"/>
            <a:ext cx="108252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[I. Kantor]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simulation effort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98" name="CustomShape 2"/>
          <p:cNvSpPr/>
          <p:nvPr/>
        </p:nvSpPr>
        <p:spPr>
          <a:xfrm>
            <a:off x="405000" y="1008000"/>
            <a:ext cx="8333280" cy="118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McXtrace main simulation vehicle with connections to: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SPECTRA / SRW for source (undulator)  calculation benchmarking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COMSOL + SHADOW + MASH – heatload calculations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Helvetica"/>
              <a:buChar char="∙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IMD – multilayer reflectivity calculations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99" name="Shape 70" descr=""/>
          <p:cNvPicPr/>
          <p:nvPr/>
        </p:nvPicPr>
        <p:blipFill>
          <a:blip r:embed="rId1"/>
          <a:stretch/>
        </p:blipFill>
        <p:spPr>
          <a:xfrm>
            <a:off x="864000" y="2224440"/>
            <a:ext cx="8495280" cy="6009480"/>
          </a:xfrm>
          <a:prstGeom prst="rect">
            <a:avLst/>
          </a:prstGeom>
          <a:ln w="12600">
            <a:noFill/>
          </a:ln>
        </p:spPr>
      </p:pic>
      <p:sp>
        <p:nvSpPr>
          <p:cNvPr id="600" name="CustomShape 3"/>
          <p:cNvSpPr/>
          <p:nvPr/>
        </p:nvSpPr>
        <p:spPr>
          <a:xfrm>
            <a:off x="7776000" y="3816000"/>
            <a:ext cx="3095640" cy="1511640"/>
          </a:xfrm>
          <a:prstGeom prst="ellipse">
            <a:avLst/>
          </a:prstGeom>
          <a:noFill/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virtual data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02" name="image76.png" descr=""/>
          <p:cNvPicPr/>
          <p:nvPr/>
        </p:nvPicPr>
        <p:blipFill>
          <a:blip r:embed="rId1"/>
          <a:stretch/>
        </p:blipFill>
        <p:spPr>
          <a:xfrm>
            <a:off x="503640" y="2328480"/>
            <a:ext cx="4426560" cy="3264480"/>
          </a:xfrm>
          <a:prstGeom prst="rect">
            <a:avLst/>
          </a:prstGeom>
          <a:ln w="12600">
            <a:noFill/>
          </a:ln>
        </p:spPr>
      </p:pic>
      <p:pic>
        <p:nvPicPr>
          <p:cNvPr id="603" name="image77.png" descr=""/>
          <p:cNvPicPr/>
          <p:nvPr/>
        </p:nvPicPr>
        <p:blipFill>
          <a:blip r:embed="rId2"/>
          <a:stretch/>
        </p:blipFill>
        <p:spPr>
          <a:xfrm>
            <a:off x="5152320" y="2334960"/>
            <a:ext cx="4426560" cy="3251880"/>
          </a:xfrm>
          <a:prstGeom prst="rect">
            <a:avLst/>
          </a:prstGeom>
          <a:ln w="12600">
            <a:noFill/>
          </a:ln>
        </p:spPr>
      </p:pic>
      <p:sp>
        <p:nvSpPr>
          <p:cNvPr id="604" name="CustomShape 2"/>
          <p:cNvSpPr/>
          <p:nvPr/>
        </p:nvSpPr>
        <p:spPr>
          <a:xfrm>
            <a:off x="6997320" y="6966720"/>
            <a:ext cx="108252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[I. Kantor]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virtual data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06" name="Shape 94" descr=""/>
          <p:cNvPicPr/>
          <p:nvPr/>
        </p:nvPicPr>
        <p:blipFill>
          <a:blip r:embed="rId1"/>
          <a:stretch/>
        </p:blipFill>
        <p:spPr>
          <a:xfrm>
            <a:off x="288360" y="1364760"/>
            <a:ext cx="6704280" cy="3602880"/>
          </a:xfrm>
          <a:prstGeom prst="rect">
            <a:avLst/>
          </a:prstGeom>
          <a:ln w="12600">
            <a:noFill/>
          </a:ln>
        </p:spPr>
      </p:pic>
      <p:pic>
        <p:nvPicPr>
          <p:cNvPr id="607" name="Shape 95" descr=""/>
          <p:cNvPicPr/>
          <p:nvPr/>
        </p:nvPicPr>
        <p:blipFill>
          <a:blip r:embed="rId2"/>
          <a:stretch/>
        </p:blipFill>
        <p:spPr>
          <a:xfrm>
            <a:off x="3625560" y="2485440"/>
            <a:ext cx="6094080" cy="45702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Github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69" name="image20.png" descr=""/>
          <p:cNvPicPr/>
          <p:nvPr/>
        </p:nvPicPr>
        <p:blipFill>
          <a:blip r:embed="rId1"/>
          <a:stretch/>
        </p:blipFill>
        <p:spPr>
          <a:xfrm>
            <a:off x="2520" y="995760"/>
            <a:ext cx="10079280" cy="55656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Other new features: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09" name="CustomShape 2"/>
          <p:cNvSpPr/>
          <p:nvPr/>
        </p:nvSpPr>
        <p:spPr>
          <a:xfrm>
            <a:off x="504000" y="2497680"/>
            <a:ext cx="9071280" cy="292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 new set of modern, python based GUI and plotting tools</a:t>
            </a:r>
            <a:endParaRPr b="0" lang="en-GB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Polycrystal sample model</a:t>
            </a:r>
            <a:endParaRPr b="0" lang="en-GB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 homogenization of components of similar type, to make it easier for users to switch between models.</a:t>
            </a:r>
            <a:endParaRPr b="0" lang="en-GB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More standardized installation on debian and FreeBSD class systems.</a:t>
            </a:r>
            <a:endParaRPr b="0" lang="en-GB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New example simulations.</a:t>
            </a:r>
            <a:endParaRPr b="0" lang="en-GB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Support for the NeXus-file format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GUI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405000" y="792000"/>
            <a:ext cx="3797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Python based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12" name="image80.png" descr=""/>
          <p:cNvPicPr/>
          <p:nvPr/>
        </p:nvPicPr>
        <p:blipFill>
          <a:blip r:embed="rId1"/>
          <a:stretch/>
        </p:blipFill>
        <p:spPr>
          <a:xfrm>
            <a:off x="5093640" y="3888000"/>
            <a:ext cx="4698000" cy="2948760"/>
          </a:xfrm>
          <a:prstGeom prst="rect">
            <a:avLst/>
          </a:prstGeom>
          <a:ln w="12600">
            <a:noFill/>
          </a:ln>
        </p:spPr>
      </p:pic>
      <p:pic>
        <p:nvPicPr>
          <p:cNvPr id="613" name="image81.png" descr=""/>
          <p:cNvPicPr/>
          <p:nvPr/>
        </p:nvPicPr>
        <p:blipFill>
          <a:blip r:embed="rId2"/>
          <a:stretch/>
        </p:blipFill>
        <p:spPr>
          <a:xfrm>
            <a:off x="432000" y="1526400"/>
            <a:ext cx="4682880" cy="5457240"/>
          </a:xfrm>
          <a:prstGeom prst="rect">
            <a:avLst/>
          </a:prstGeom>
          <a:ln w="12600">
            <a:noFill/>
          </a:ln>
        </p:spPr>
      </p:pic>
      <p:pic>
        <p:nvPicPr>
          <p:cNvPr id="614" name="image82.png" descr=""/>
          <p:cNvPicPr/>
          <p:nvPr/>
        </p:nvPicPr>
        <p:blipFill>
          <a:blip r:embed="rId3"/>
          <a:stretch/>
        </p:blipFill>
        <p:spPr>
          <a:xfrm>
            <a:off x="6104880" y="1614960"/>
            <a:ext cx="3830760" cy="29926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1152360" y="50400"/>
            <a:ext cx="482328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DanMAX visual ray tracing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16" name="image83.png" descr=""/>
          <p:cNvPicPr/>
          <p:nvPr/>
        </p:nvPicPr>
        <p:blipFill>
          <a:blip r:embed="rId1"/>
          <a:stretch/>
        </p:blipFill>
        <p:spPr>
          <a:xfrm>
            <a:off x="4752000" y="4464000"/>
            <a:ext cx="5027040" cy="3023640"/>
          </a:xfrm>
          <a:prstGeom prst="rect">
            <a:avLst/>
          </a:prstGeom>
          <a:ln w="12600">
            <a:noFill/>
          </a:ln>
        </p:spPr>
      </p:pic>
      <p:pic>
        <p:nvPicPr>
          <p:cNvPr id="617" name="image84.png" descr=""/>
          <p:cNvPicPr/>
          <p:nvPr/>
        </p:nvPicPr>
        <p:blipFill>
          <a:blip r:embed="rId2"/>
          <a:stretch/>
        </p:blipFill>
        <p:spPr>
          <a:xfrm>
            <a:off x="801360" y="1029960"/>
            <a:ext cx="5075280" cy="32896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Polycrystal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19" name="image85.pdf" descr=""/>
          <p:cNvPicPr/>
          <p:nvPr/>
        </p:nvPicPr>
        <p:blipFill>
          <a:blip r:embed="rId1"/>
          <a:stretch/>
        </p:blipFill>
        <p:spPr>
          <a:xfrm>
            <a:off x="1524240" y="1944000"/>
            <a:ext cx="7035120" cy="5384160"/>
          </a:xfrm>
          <a:prstGeom prst="rect">
            <a:avLst/>
          </a:prstGeom>
          <a:ln w="12600">
            <a:noFill/>
          </a:ln>
        </p:spPr>
      </p:pic>
      <p:sp>
        <p:nvSpPr>
          <p:cNvPr id="620" name="CustomShape 2"/>
          <p:cNvSpPr/>
          <p:nvPr/>
        </p:nvSpPr>
        <p:spPr>
          <a:xfrm>
            <a:off x="981000" y="1008000"/>
            <a:ext cx="782964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Ge-bicrystal wafer scanned by a monochromatic microbeam along the arrow. The red crystal has a .7% greater lattice spacing.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21" name="page41image22796592.jpg" descr=""/>
          <p:cNvPicPr/>
          <p:nvPr/>
        </p:nvPicPr>
        <p:blipFill>
          <a:blip r:embed="rId2"/>
          <a:stretch/>
        </p:blipFill>
        <p:spPr>
          <a:xfrm>
            <a:off x="1173600" y="1740600"/>
            <a:ext cx="7561080" cy="5790600"/>
          </a:xfrm>
          <a:prstGeom prst="rect">
            <a:avLst/>
          </a:prstGeom>
          <a:ln w="12600">
            <a:noFill/>
          </a:ln>
        </p:spPr>
      </p:pic>
      <p:sp>
        <p:nvSpPr>
          <p:cNvPr id="622" name="CustomShape 3"/>
          <p:cNvSpPr/>
          <p:nvPr/>
        </p:nvSpPr>
        <p:spPr>
          <a:xfrm>
            <a:off x="1217160" y="-14947920"/>
            <a:ext cx="39240" cy="355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ts val="2801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image86.png" descr=""/>
          <p:cNvPicPr/>
          <p:nvPr/>
        </p:nvPicPr>
        <p:blipFill>
          <a:blip r:embed="rId1"/>
          <a:stretch/>
        </p:blipFill>
        <p:spPr>
          <a:xfrm>
            <a:off x="433080" y="2194560"/>
            <a:ext cx="3864240" cy="2176920"/>
          </a:xfrm>
          <a:prstGeom prst="rect">
            <a:avLst/>
          </a:prstGeom>
          <a:ln w="12600">
            <a:noFill/>
          </a:ln>
        </p:spPr>
      </p:pic>
      <p:pic>
        <p:nvPicPr>
          <p:cNvPr id="624" name="image87.png" descr=""/>
          <p:cNvPicPr/>
          <p:nvPr/>
        </p:nvPicPr>
        <p:blipFill>
          <a:blip r:embed="rId2"/>
          <a:stretch/>
        </p:blipFill>
        <p:spPr>
          <a:xfrm>
            <a:off x="4572000" y="1828800"/>
            <a:ext cx="3864240" cy="2902680"/>
          </a:xfrm>
          <a:prstGeom prst="rect">
            <a:avLst/>
          </a:prstGeom>
          <a:ln w="12600">
            <a:noFill/>
          </a:ln>
        </p:spPr>
      </p:pic>
      <p:sp>
        <p:nvSpPr>
          <p:cNvPr id="625" name="CustomShape 1"/>
          <p:cNvSpPr/>
          <p:nvPr/>
        </p:nvSpPr>
        <p:spPr>
          <a:xfrm>
            <a:off x="410760" y="5212080"/>
            <a:ext cx="804780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ATHENA X-ray space telescope: http://sci.esa.int/ixo/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X-Ray satellite telescope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X-Ray satellite telescope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28" name="image88.png" descr=""/>
          <p:cNvPicPr/>
          <p:nvPr/>
        </p:nvPicPr>
        <p:blipFill>
          <a:blip r:embed="rId1"/>
          <a:stretch/>
        </p:blipFill>
        <p:spPr>
          <a:xfrm>
            <a:off x="7128000" y="72000"/>
            <a:ext cx="1412280" cy="615960"/>
          </a:xfrm>
          <a:prstGeom prst="rect">
            <a:avLst/>
          </a:prstGeom>
          <a:ln w="12600">
            <a:noFill/>
          </a:ln>
        </p:spPr>
      </p:pic>
      <p:pic>
        <p:nvPicPr>
          <p:cNvPr id="629" name="image89.png" descr=""/>
          <p:cNvPicPr/>
          <p:nvPr/>
        </p:nvPicPr>
        <p:blipFill>
          <a:blip r:embed="rId2"/>
          <a:stretch/>
        </p:blipFill>
        <p:spPr>
          <a:xfrm>
            <a:off x="288000" y="1368000"/>
            <a:ext cx="3239640" cy="3239640"/>
          </a:xfrm>
          <a:prstGeom prst="rect">
            <a:avLst/>
          </a:prstGeom>
          <a:ln w="12600">
            <a:noFill/>
          </a:ln>
        </p:spPr>
      </p:pic>
      <p:pic>
        <p:nvPicPr>
          <p:cNvPr id="630" name="image90.pdf" descr=""/>
          <p:cNvPicPr/>
          <p:nvPr/>
        </p:nvPicPr>
        <p:blipFill>
          <a:blip r:embed="rId3"/>
          <a:stretch/>
        </p:blipFill>
        <p:spPr>
          <a:xfrm>
            <a:off x="3798720" y="1584000"/>
            <a:ext cx="4120920" cy="3156120"/>
          </a:xfrm>
          <a:prstGeom prst="rect">
            <a:avLst/>
          </a:prstGeom>
          <a:ln w="12600">
            <a:noFill/>
          </a:ln>
        </p:spPr>
      </p:pic>
      <p:pic>
        <p:nvPicPr>
          <p:cNvPr id="631" name="page43image22303408.jpg" descr=""/>
          <p:cNvPicPr/>
          <p:nvPr/>
        </p:nvPicPr>
        <p:blipFill>
          <a:blip r:embed="rId4"/>
          <a:stretch/>
        </p:blipFill>
        <p:spPr>
          <a:xfrm>
            <a:off x="3765600" y="1479600"/>
            <a:ext cx="5496120" cy="4201920"/>
          </a:xfrm>
          <a:prstGeom prst="rect">
            <a:avLst/>
          </a:prstGeom>
          <a:ln w="12600">
            <a:noFill/>
          </a:ln>
        </p:spPr>
      </p:pic>
      <p:sp>
        <p:nvSpPr>
          <p:cNvPr id="632" name="CustomShape 2"/>
          <p:cNvSpPr/>
          <p:nvPr/>
        </p:nvSpPr>
        <p:spPr>
          <a:xfrm>
            <a:off x="3809160" y="1479600"/>
            <a:ext cx="39240" cy="355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ts val="2801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X-Ray satellite telescope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34" name="image88.png" descr=""/>
          <p:cNvPicPr/>
          <p:nvPr/>
        </p:nvPicPr>
        <p:blipFill>
          <a:blip r:embed="rId1"/>
          <a:stretch/>
        </p:blipFill>
        <p:spPr>
          <a:xfrm>
            <a:off x="7128000" y="72000"/>
            <a:ext cx="1412280" cy="615960"/>
          </a:xfrm>
          <a:prstGeom prst="rect">
            <a:avLst/>
          </a:prstGeom>
          <a:ln w="12600">
            <a:noFill/>
          </a:ln>
        </p:spPr>
      </p:pic>
      <p:pic>
        <p:nvPicPr>
          <p:cNvPr id="635" name="image89.png" descr=""/>
          <p:cNvPicPr/>
          <p:nvPr/>
        </p:nvPicPr>
        <p:blipFill>
          <a:blip r:embed="rId2"/>
          <a:stretch/>
        </p:blipFill>
        <p:spPr>
          <a:xfrm>
            <a:off x="288000" y="1368000"/>
            <a:ext cx="3239640" cy="3239640"/>
          </a:xfrm>
          <a:prstGeom prst="rect">
            <a:avLst/>
          </a:prstGeom>
          <a:ln w="12600">
            <a:noFill/>
          </a:ln>
        </p:spPr>
      </p:pic>
      <p:pic>
        <p:nvPicPr>
          <p:cNvPr id="636" name="image93.pdf" descr=""/>
          <p:cNvPicPr/>
          <p:nvPr/>
        </p:nvPicPr>
        <p:blipFill>
          <a:blip r:embed="rId3"/>
          <a:stretch/>
        </p:blipFill>
        <p:spPr>
          <a:xfrm>
            <a:off x="3798720" y="1584000"/>
            <a:ext cx="4120920" cy="3156120"/>
          </a:xfrm>
          <a:prstGeom prst="rect">
            <a:avLst/>
          </a:prstGeom>
          <a:ln w="12600">
            <a:noFill/>
          </a:ln>
        </p:spPr>
      </p:pic>
      <p:pic>
        <p:nvPicPr>
          <p:cNvPr id="637" name="image94.pdf" descr=""/>
          <p:cNvPicPr/>
          <p:nvPr/>
        </p:nvPicPr>
        <p:blipFill>
          <a:blip r:embed="rId4"/>
          <a:stretch/>
        </p:blipFill>
        <p:spPr>
          <a:xfrm>
            <a:off x="216000" y="3456000"/>
            <a:ext cx="5769000" cy="2294280"/>
          </a:xfrm>
          <a:prstGeom prst="rect">
            <a:avLst/>
          </a:prstGeom>
          <a:ln w="12600">
            <a:noFill/>
          </a:ln>
        </p:spPr>
      </p:pic>
      <p:pic>
        <p:nvPicPr>
          <p:cNvPr id="638" name="image95.pdf" descr=""/>
          <p:cNvPicPr/>
          <p:nvPr/>
        </p:nvPicPr>
        <p:blipFill>
          <a:blip r:embed="rId5"/>
          <a:stretch/>
        </p:blipFill>
        <p:spPr>
          <a:xfrm>
            <a:off x="6192000" y="3744000"/>
            <a:ext cx="3123720" cy="2653560"/>
          </a:xfrm>
          <a:prstGeom prst="rect">
            <a:avLst/>
          </a:prstGeom>
          <a:ln w="12600">
            <a:noFill/>
          </a:ln>
        </p:spPr>
      </p:pic>
      <p:pic>
        <p:nvPicPr>
          <p:cNvPr id="639" name="page43image22303408.jpg" descr=""/>
          <p:cNvPicPr/>
          <p:nvPr/>
        </p:nvPicPr>
        <p:blipFill>
          <a:blip r:embed="rId6"/>
          <a:stretch/>
        </p:blipFill>
        <p:spPr>
          <a:xfrm>
            <a:off x="3765600" y="1479600"/>
            <a:ext cx="5496120" cy="4201920"/>
          </a:xfrm>
          <a:prstGeom prst="rect">
            <a:avLst/>
          </a:prstGeom>
          <a:ln w="12600">
            <a:noFill/>
          </a:ln>
        </p:spPr>
      </p:pic>
      <p:pic>
        <p:nvPicPr>
          <p:cNvPr id="640" name="page44image22424960.jpg" descr=""/>
          <p:cNvPicPr/>
          <p:nvPr/>
        </p:nvPicPr>
        <p:blipFill>
          <a:blip r:embed="rId7"/>
          <a:stretch/>
        </p:blipFill>
        <p:spPr>
          <a:xfrm>
            <a:off x="153000" y="4095000"/>
            <a:ext cx="5614200" cy="2205360"/>
          </a:xfrm>
          <a:prstGeom prst="rect">
            <a:avLst/>
          </a:prstGeom>
          <a:ln w="12600">
            <a:noFill/>
          </a:ln>
        </p:spPr>
      </p:pic>
      <p:sp>
        <p:nvSpPr>
          <p:cNvPr id="641" name="CustomShape 2"/>
          <p:cNvSpPr/>
          <p:nvPr/>
        </p:nvSpPr>
        <p:spPr>
          <a:xfrm>
            <a:off x="-2380680" y="4393440"/>
            <a:ext cx="39240" cy="355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ts val="2801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642" name="Image" descr=""/>
          <p:cNvPicPr/>
          <p:nvPr/>
        </p:nvPicPr>
        <p:blipFill>
          <a:blip r:embed="rId8"/>
          <a:stretch/>
        </p:blipFill>
        <p:spPr>
          <a:xfrm>
            <a:off x="5773680" y="3932280"/>
            <a:ext cx="4120920" cy="3500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X-Ray satellite telescope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44" name="image88.png" descr=""/>
          <p:cNvPicPr/>
          <p:nvPr/>
        </p:nvPicPr>
        <p:blipFill>
          <a:blip r:embed="rId1"/>
          <a:stretch/>
        </p:blipFill>
        <p:spPr>
          <a:xfrm>
            <a:off x="7128000" y="72000"/>
            <a:ext cx="1412280" cy="615960"/>
          </a:xfrm>
          <a:prstGeom prst="rect">
            <a:avLst/>
          </a:prstGeom>
          <a:ln w="12600">
            <a:noFill/>
          </a:ln>
        </p:spPr>
      </p:pic>
      <p:pic>
        <p:nvPicPr>
          <p:cNvPr id="645" name="image89.png" descr=""/>
          <p:cNvPicPr/>
          <p:nvPr/>
        </p:nvPicPr>
        <p:blipFill>
          <a:blip r:embed="rId2"/>
          <a:stretch/>
        </p:blipFill>
        <p:spPr>
          <a:xfrm>
            <a:off x="288000" y="1368000"/>
            <a:ext cx="3239640" cy="3239640"/>
          </a:xfrm>
          <a:prstGeom prst="rect">
            <a:avLst/>
          </a:prstGeom>
          <a:ln w="12600">
            <a:noFill/>
          </a:ln>
        </p:spPr>
      </p:pic>
      <p:pic>
        <p:nvPicPr>
          <p:cNvPr id="646" name="image98.pdf" descr=""/>
          <p:cNvPicPr/>
          <p:nvPr/>
        </p:nvPicPr>
        <p:blipFill>
          <a:blip r:embed="rId3"/>
          <a:stretch/>
        </p:blipFill>
        <p:spPr>
          <a:xfrm>
            <a:off x="3798720" y="1584000"/>
            <a:ext cx="4120920" cy="3156120"/>
          </a:xfrm>
          <a:prstGeom prst="rect">
            <a:avLst/>
          </a:prstGeom>
          <a:ln w="12600">
            <a:noFill/>
          </a:ln>
        </p:spPr>
      </p:pic>
      <p:pic>
        <p:nvPicPr>
          <p:cNvPr id="647" name="image99.pdf" descr=""/>
          <p:cNvPicPr/>
          <p:nvPr/>
        </p:nvPicPr>
        <p:blipFill>
          <a:blip r:embed="rId4"/>
          <a:stretch/>
        </p:blipFill>
        <p:spPr>
          <a:xfrm>
            <a:off x="216000" y="3456000"/>
            <a:ext cx="5769000" cy="2294280"/>
          </a:xfrm>
          <a:prstGeom prst="rect">
            <a:avLst/>
          </a:prstGeom>
          <a:ln w="12600">
            <a:noFill/>
          </a:ln>
        </p:spPr>
      </p:pic>
      <p:pic>
        <p:nvPicPr>
          <p:cNvPr id="648" name="image100.pdf" descr=""/>
          <p:cNvPicPr/>
          <p:nvPr/>
        </p:nvPicPr>
        <p:blipFill>
          <a:blip r:embed="rId5"/>
          <a:stretch/>
        </p:blipFill>
        <p:spPr>
          <a:xfrm>
            <a:off x="6192000" y="3744000"/>
            <a:ext cx="3123720" cy="2653560"/>
          </a:xfrm>
          <a:prstGeom prst="rect">
            <a:avLst/>
          </a:prstGeom>
          <a:ln w="12600">
            <a:noFill/>
          </a:ln>
        </p:spPr>
      </p:pic>
      <p:pic>
        <p:nvPicPr>
          <p:cNvPr id="649" name="image101.png" descr=""/>
          <p:cNvPicPr/>
          <p:nvPr/>
        </p:nvPicPr>
        <p:blipFill>
          <a:blip r:embed="rId6"/>
          <a:stretch/>
        </p:blipFill>
        <p:spPr>
          <a:xfrm>
            <a:off x="318960" y="655920"/>
            <a:ext cx="6304680" cy="4599720"/>
          </a:xfrm>
          <a:prstGeom prst="rect">
            <a:avLst/>
          </a:prstGeom>
          <a:ln w="12600">
            <a:noFill/>
          </a:ln>
        </p:spPr>
      </p:pic>
      <p:pic>
        <p:nvPicPr>
          <p:cNvPr id="650" name="image102.png" descr=""/>
          <p:cNvPicPr/>
          <p:nvPr/>
        </p:nvPicPr>
        <p:blipFill>
          <a:blip r:embed="rId7"/>
          <a:stretch/>
        </p:blipFill>
        <p:spPr>
          <a:xfrm>
            <a:off x="4680000" y="2232000"/>
            <a:ext cx="6257160" cy="44949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Website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652" name="image103.png" descr=""/>
          <p:cNvPicPr/>
          <p:nvPr/>
        </p:nvPicPr>
        <p:blipFill>
          <a:blip r:embed="rId1"/>
          <a:stretch/>
        </p:blipFill>
        <p:spPr>
          <a:xfrm>
            <a:off x="31320" y="1300320"/>
            <a:ext cx="10079280" cy="55656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Current Projects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54" name="CustomShape 2"/>
          <p:cNvSpPr/>
          <p:nvPr/>
        </p:nvSpPr>
        <p:spPr>
          <a:xfrm>
            <a:off x="1701000" y="1512000"/>
            <a:ext cx="610164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Interoperability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Ray Tracing Ptychography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1888560" y="105480"/>
            <a:ext cx="482328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Feature History - and plans for NG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71" name="Image" descr=""/>
          <p:cNvPicPr/>
          <p:nvPr/>
        </p:nvPicPr>
        <p:blipFill>
          <a:blip r:embed="rId1"/>
          <a:stretch/>
        </p:blipFill>
        <p:spPr>
          <a:xfrm>
            <a:off x="120960" y="921600"/>
            <a:ext cx="9143280" cy="66967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104.png" descr=""/>
          <p:cNvPicPr/>
          <p:nvPr/>
        </p:nvPicPr>
        <p:blipFill>
          <a:blip r:embed="rId1"/>
          <a:stretch/>
        </p:blipFill>
        <p:spPr>
          <a:xfrm>
            <a:off x="2988000" y="1980360"/>
            <a:ext cx="6959160" cy="5219280"/>
          </a:xfrm>
          <a:prstGeom prst="rect">
            <a:avLst/>
          </a:prstGeom>
          <a:ln w="12600">
            <a:noFill/>
          </a:ln>
        </p:spPr>
      </p:pic>
      <p:sp>
        <p:nvSpPr>
          <p:cNvPr id="656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Current Projects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57" name="CustomShape 2"/>
          <p:cNvSpPr/>
          <p:nvPr/>
        </p:nvSpPr>
        <p:spPr>
          <a:xfrm>
            <a:off x="1701000" y="1512000"/>
            <a:ext cx="610164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Interoperability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Ray Tracing Ptychography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grpSp>
        <p:nvGrpSpPr>
          <p:cNvPr id="658" name="Group 3"/>
          <p:cNvGrpSpPr/>
          <p:nvPr/>
        </p:nvGrpSpPr>
        <p:grpSpPr>
          <a:xfrm>
            <a:off x="648000" y="4289040"/>
            <a:ext cx="1583640" cy="637920"/>
            <a:chOff x="648000" y="4289040"/>
            <a:chExt cx="1583640" cy="637920"/>
          </a:xfrm>
        </p:grpSpPr>
        <p:sp>
          <p:nvSpPr>
            <p:cNvPr id="659" name="CustomShape 4"/>
            <p:cNvSpPr/>
            <p:nvPr/>
          </p:nvSpPr>
          <p:spPr>
            <a:xfrm>
              <a:off x="648000" y="4320000"/>
              <a:ext cx="1583640" cy="575640"/>
            </a:xfrm>
            <a:prstGeom prst="rect">
              <a:avLst/>
            </a:prstGeom>
            <a:solidFill>
              <a:srgbClr val="729fcf"/>
            </a:solidFill>
            <a:ln w="936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5"/>
            <p:cNvSpPr/>
            <p:nvPr/>
          </p:nvSpPr>
          <p:spPr>
            <a:xfrm>
              <a:off x="741240" y="4289040"/>
              <a:ext cx="1397160" cy="6379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000" rIns="45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5x5 Grating</a:t>
              </a:r>
              <a:endParaRPr b="0" lang="en-GB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Point Source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661" name="CustomShape 6"/>
          <p:cNvSpPr/>
          <p:nvPr/>
        </p:nvSpPr>
        <p:spPr>
          <a:xfrm>
            <a:off x="2664000" y="4320000"/>
            <a:ext cx="71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95"/>
                </a:moveTo>
                <a:lnTo>
                  <a:pt x="16192" y="5395"/>
                </a:lnTo>
                <a:lnTo>
                  <a:pt x="16192" y="0"/>
                </a:lnTo>
                <a:lnTo>
                  <a:pt x="21600" y="10789"/>
                </a:lnTo>
                <a:lnTo>
                  <a:pt x="16192" y="21600"/>
                </a:lnTo>
                <a:lnTo>
                  <a:pt x="16192" y="16184"/>
                </a:lnTo>
                <a:lnTo>
                  <a:pt x="0" y="16184"/>
                </a:lnTo>
                <a:lnTo>
                  <a:pt x="0" y="539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7"/>
          <p:cNvSpPr/>
          <p:nvPr/>
        </p:nvSpPr>
        <p:spPr>
          <a:xfrm>
            <a:off x="5445000" y="2448000"/>
            <a:ext cx="2429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1m downstream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3" name="CustomShape 8"/>
          <p:cNvSpPr/>
          <p:nvPr/>
        </p:nvSpPr>
        <p:spPr>
          <a:xfrm>
            <a:off x="5544000" y="6624000"/>
            <a:ext cx="3527640" cy="363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[G. Fevola]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Raytracing diffraction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5" name="Image" descr=""/>
          <p:cNvPicPr/>
          <p:nvPr/>
        </p:nvPicPr>
        <p:blipFill>
          <a:blip r:embed="rId1"/>
          <a:stretch/>
        </p:blipFill>
        <p:spPr>
          <a:xfrm>
            <a:off x="76320" y="1245600"/>
            <a:ext cx="9918000" cy="5035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Raytracing Ptychography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7" name="Image" descr=""/>
          <p:cNvPicPr/>
          <p:nvPr/>
        </p:nvPicPr>
        <p:blipFill>
          <a:blip r:embed="rId1"/>
          <a:stretch/>
        </p:blipFill>
        <p:spPr>
          <a:xfrm>
            <a:off x="255960" y="893880"/>
            <a:ext cx="9165240" cy="6430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Image" descr=""/>
          <p:cNvPicPr/>
          <p:nvPr/>
        </p:nvPicPr>
        <p:blipFill>
          <a:blip r:embed="rId1"/>
          <a:stretch/>
        </p:blipFill>
        <p:spPr>
          <a:xfrm>
            <a:off x="-149040" y="1925640"/>
            <a:ext cx="10368720" cy="4535280"/>
          </a:xfrm>
          <a:prstGeom prst="rect">
            <a:avLst/>
          </a:prstGeom>
          <a:ln w="12600">
            <a:noFill/>
          </a:ln>
        </p:spPr>
      </p:pic>
      <p:sp>
        <p:nvSpPr>
          <p:cNvPr id="669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Raytracing Ptychography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Current Projects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1701000" y="1512000"/>
            <a:ext cx="6101640" cy="146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Interoperability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Ray Tracing Ptychography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NanoMAX simulation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Imaging simulations.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672" name="image105.png" descr=""/>
          <p:cNvPicPr/>
          <p:nvPr/>
        </p:nvPicPr>
        <p:blipFill>
          <a:blip r:embed="rId1"/>
          <a:stretch/>
        </p:blipFill>
        <p:spPr>
          <a:xfrm>
            <a:off x="1656000" y="3168000"/>
            <a:ext cx="6931440" cy="3975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Current Projects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4" name="CustomShape 2"/>
          <p:cNvSpPr/>
          <p:nvPr/>
        </p:nvSpPr>
        <p:spPr>
          <a:xfrm>
            <a:off x="1701000" y="1512000"/>
            <a:ext cx="6101640" cy="146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Interoperability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Ray Tracing Ptychography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NanoMAX simulation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GB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Imaging simulations.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675" name="image106.png" descr=""/>
          <p:cNvPicPr/>
          <p:nvPr/>
        </p:nvPicPr>
        <p:blipFill>
          <a:blip r:embed="rId1"/>
          <a:stretch/>
        </p:blipFill>
        <p:spPr>
          <a:xfrm>
            <a:off x="144360" y="1368000"/>
            <a:ext cx="10079280" cy="58694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roup 1"/>
          <p:cNvGrpSpPr/>
          <p:nvPr/>
        </p:nvGrpSpPr>
        <p:grpSpPr>
          <a:xfrm>
            <a:off x="462960" y="1053000"/>
            <a:ext cx="8169480" cy="6576120"/>
            <a:chOff x="462960" y="1053000"/>
            <a:chExt cx="8169480" cy="6576120"/>
          </a:xfrm>
        </p:grpSpPr>
        <p:sp>
          <p:nvSpPr>
            <p:cNvPr id="677" name="CustomShape 2"/>
            <p:cNvSpPr/>
            <p:nvPr/>
          </p:nvSpPr>
          <p:spPr>
            <a:xfrm>
              <a:off x="462960" y="1053000"/>
              <a:ext cx="8169480" cy="593064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3"/>
            <p:cNvSpPr/>
            <p:nvPr/>
          </p:nvSpPr>
          <p:spPr>
            <a:xfrm>
              <a:off x="462960" y="1053000"/>
              <a:ext cx="8169480" cy="657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Peter Willendrup [1]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Andrea Prodi [4]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Jana Baltser [2]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Søren Schmidt [1]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Martin Meedom [1]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Henning Friis Poulsen [1]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Manuel Sanchez del Rio [4]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Claudio Ferrero [4]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Karsten Joensen [5]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Kell Mortensen [3]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Søren Kynde [3]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Martin Cramer Petersen [3]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Robert Feidenhans’l [2]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Kim Lefmann [2]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Matteo Busi [1]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Innokenty Kantor [1,7]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Mads Ry Jørgensen[8,7]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Marcus Mendenhall [9]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Giovannin Fevola [10]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[1]   DTU Physics, Kgs. Lyngby, Denmark.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[2]   Niels Bohr Institute, University of Copenhagen, Copenhagen, Denmark.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[3]   Faculty of Life Science, University of Copenhagen, Copenhagen, Denmark.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[4]   European Synchrotron Radiation Facility (ESRF), Grenoble, France.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[5]   SAXSLAB, Denmark (Formerly JJ X-RAY Systems).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[6]   European Spallation Source, Lund, Sweden.</a:t>
              </a:r>
              <a:br/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[7]   MAX IV Laboratory, Lund, Sweden.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[8]   iNANO-center, Århus University, Århus, Denmark.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[9]   NIST, Gaithersburg, MD, USA.</a:t>
              </a:r>
              <a:endParaRPr b="0" lang="en-GB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[10] DTU Energy, Roskilde, Denmark.</a:t>
              </a:r>
              <a:endParaRPr b="0" lang="en-GB" sz="1400" spc="-1" strike="noStrike">
                <a:latin typeface="Arial"/>
              </a:endParaRPr>
            </a:p>
          </p:txBody>
        </p:sp>
      </p:grpSp>
      <p:sp>
        <p:nvSpPr>
          <p:cNvPr id="679" name="CustomShape 4"/>
          <p:cNvSpPr/>
          <p:nvPr/>
        </p:nvSpPr>
        <p:spPr>
          <a:xfrm>
            <a:off x="1629000" y="216000"/>
            <a:ext cx="5741640" cy="1065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ff3333"/>
                </a:solidFill>
                <a:latin typeface="Arial Black"/>
                <a:ea typeface="Arial Black"/>
              </a:rPr>
              <a:t>Thank you for your attention!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80" name="CustomShape 5"/>
          <p:cNvSpPr/>
          <p:nvPr/>
        </p:nvSpPr>
        <p:spPr>
          <a:xfrm>
            <a:off x="8613000" y="2736000"/>
            <a:ext cx="5403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81" name="Shape 14" descr=""/>
          <p:cNvPicPr/>
          <p:nvPr/>
        </p:nvPicPr>
        <p:blipFill>
          <a:blip r:embed="rId1"/>
          <a:stretch/>
        </p:blipFill>
        <p:spPr>
          <a:xfrm>
            <a:off x="3888000" y="2448000"/>
            <a:ext cx="2741400" cy="935640"/>
          </a:xfrm>
          <a:prstGeom prst="rect">
            <a:avLst/>
          </a:prstGeom>
          <a:ln w="12600">
            <a:noFill/>
          </a:ln>
        </p:spPr>
      </p:pic>
      <p:pic>
        <p:nvPicPr>
          <p:cNvPr id="682" name="Shape 15" descr=""/>
          <p:cNvPicPr/>
          <p:nvPr/>
        </p:nvPicPr>
        <p:blipFill>
          <a:blip r:embed="rId2"/>
          <a:stretch/>
        </p:blipFill>
        <p:spPr>
          <a:xfrm>
            <a:off x="6938280" y="2520000"/>
            <a:ext cx="2637360" cy="791640"/>
          </a:xfrm>
          <a:prstGeom prst="rect">
            <a:avLst/>
          </a:prstGeom>
          <a:ln w="12600">
            <a:noFill/>
          </a:ln>
        </p:spPr>
      </p:pic>
      <p:pic>
        <p:nvPicPr>
          <p:cNvPr id="683" name="Shape 16" descr=""/>
          <p:cNvPicPr/>
          <p:nvPr/>
        </p:nvPicPr>
        <p:blipFill>
          <a:blip r:embed="rId3"/>
          <a:stretch/>
        </p:blipFill>
        <p:spPr>
          <a:xfrm>
            <a:off x="4109040" y="3711240"/>
            <a:ext cx="4591080" cy="8964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The McXtrace way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457200" y="1604880"/>
            <a:ext cx="8046000" cy="397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GB" sz="2800" spc="-100" strike="noStrike">
                <a:solidFill>
                  <a:srgbClr val="000000"/>
                </a:solidFill>
                <a:latin typeface="Arial"/>
                <a:ea typeface="Arial"/>
              </a:rPr>
              <a:t>Describe your beamline in the McXtrace language (In a text file).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ff0000"/>
              </a:buClr>
              <a:buFont typeface="StarSymbol"/>
              <a:buAutoNum type="arabicPeriod"/>
            </a:pPr>
            <a:r>
              <a:rPr b="0" lang="en-GB" sz="2800" spc="-100" strike="noStrike">
                <a:solidFill>
                  <a:srgbClr val="ff0000"/>
                </a:solidFill>
                <a:latin typeface="Arial"/>
                <a:ea typeface="Arial"/>
              </a:rPr>
              <a:t>Automatically convert beamline into ANSI c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ff00ff"/>
              </a:buClr>
              <a:buFont typeface="StarSymbol"/>
              <a:buAutoNum type="arabicPeriod"/>
            </a:pPr>
            <a:r>
              <a:rPr b="0" lang="en-GB" sz="2800" spc="-100" strike="noStrike">
                <a:solidFill>
                  <a:srgbClr val="ff00ff"/>
                </a:solidFill>
                <a:latin typeface="Arial"/>
                <a:ea typeface="Arial"/>
              </a:rPr>
              <a:t>Compile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00"/>
              </a:spcBef>
              <a:buClr>
                <a:srgbClr val="00ff00"/>
              </a:buClr>
              <a:buFont typeface="StarSymbol"/>
              <a:buAutoNum type="arabicPeriod"/>
            </a:pPr>
            <a:r>
              <a:rPr b="0" lang="en-GB" sz="2800" spc="-100" strike="noStrike">
                <a:solidFill>
                  <a:srgbClr val="00ff00"/>
                </a:solidFill>
                <a:latin typeface="Arial"/>
                <a:ea typeface="Arial"/>
              </a:rPr>
              <a:t>Run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1741680" y="4479480"/>
            <a:ext cx="149256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3278" y="6247"/>
                </a:moveTo>
                <a:lnTo>
                  <a:pt x="13278" y="10496"/>
                </a:lnTo>
                <a:lnTo>
                  <a:pt x="6780" y="10496"/>
                </a:lnTo>
                <a:lnTo>
                  <a:pt x="6780" y="0"/>
                </a:lnTo>
                <a:lnTo>
                  <a:pt x="0" y="0"/>
                </a:lnTo>
                <a:lnTo>
                  <a:pt x="0" y="17199"/>
                </a:lnTo>
                <a:lnTo>
                  <a:pt x="13278" y="17199"/>
                </a:lnTo>
                <a:lnTo>
                  <a:pt x="13278" y="21600"/>
                </a:lnTo>
                <a:lnTo>
                  <a:pt x="21600" y="13835"/>
                </a:lnTo>
                <a:lnTo>
                  <a:pt x="13278" y="6247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"/>
          <p:cNvSpPr/>
          <p:nvPr/>
        </p:nvSpPr>
        <p:spPr>
          <a:xfrm>
            <a:off x="3943440" y="4645440"/>
            <a:ext cx="4723200" cy="942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1.Optimized for your platform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2.Only includes what you use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image21.png" descr=""/>
          <p:cNvPicPr/>
          <p:nvPr/>
        </p:nvPicPr>
        <p:blipFill>
          <a:blip r:embed="rId1"/>
          <a:stretch/>
        </p:blipFill>
        <p:spPr>
          <a:xfrm>
            <a:off x="85320" y="2880000"/>
            <a:ext cx="7978320" cy="3399480"/>
          </a:xfrm>
          <a:prstGeom prst="rect">
            <a:avLst/>
          </a:prstGeom>
          <a:ln w="12600">
            <a:noFill/>
          </a:ln>
        </p:spPr>
      </p:pic>
      <p:sp>
        <p:nvSpPr>
          <p:cNvPr id="377" name="CustomShape 1"/>
          <p:cNvSpPr/>
          <p:nvPr/>
        </p:nvSpPr>
        <p:spPr>
          <a:xfrm>
            <a:off x="1440000" y="50400"/>
            <a:ext cx="5903640" cy="36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How?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378" name="Group 2"/>
          <p:cNvGrpSpPr/>
          <p:nvPr/>
        </p:nvGrpSpPr>
        <p:grpSpPr>
          <a:xfrm>
            <a:off x="3312000" y="648000"/>
            <a:ext cx="2663640" cy="3083760"/>
            <a:chOff x="3312000" y="648000"/>
            <a:chExt cx="2663640" cy="3083760"/>
          </a:xfrm>
        </p:grpSpPr>
        <p:sp>
          <p:nvSpPr>
            <p:cNvPr id="379" name="CustomShape 3"/>
            <p:cNvSpPr/>
            <p:nvPr/>
          </p:nvSpPr>
          <p:spPr>
            <a:xfrm>
              <a:off x="3312000" y="648000"/>
              <a:ext cx="2658600" cy="30837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4"/>
            <p:cNvSpPr/>
            <p:nvPr/>
          </p:nvSpPr>
          <p:spPr>
            <a:xfrm>
              <a:off x="3312000" y="648000"/>
              <a:ext cx="2663640" cy="2724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Photon ray/package:</a:t>
              </a:r>
              <a:endParaRPr b="0" lang="en-GB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(</a:t>
              </a:r>
              <a:r>
                <a:rPr b="1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r</a:t>
              </a: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,</a:t>
              </a:r>
              <a:r>
                <a:rPr b="1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k</a:t>
              </a: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,φ,t,p,</a:t>
              </a:r>
              <a:r>
                <a:rPr b="1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E</a:t>
              </a: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)</a:t>
              </a:r>
              <a:endParaRPr b="0" lang="en-GB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1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1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r </a:t>
              </a: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- spatial coordinates</a:t>
              </a:r>
              <a:endParaRPr b="0" lang="en-GB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1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1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k</a:t>
              </a: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- wave vector</a:t>
              </a:r>
              <a:endParaRPr b="0" lang="en-GB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GB" sz="1600" spc="-1" strike="noStrike">
                  <a:solidFill>
                    <a:srgbClr val="000000"/>
                  </a:solidFill>
                  <a:latin typeface="Lucida Grande"/>
                  <a:ea typeface="Lucida Grande"/>
                </a:rPr>
                <a:t> </a:t>
              </a:r>
              <a:r>
                <a:rPr b="0" lang="en-GB" sz="1600" spc="-1" strike="noStrike">
                  <a:solidFill>
                    <a:srgbClr val="000000"/>
                  </a:solidFill>
                  <a:latin typeface="Lucida Grande"/>
                  <a:ea typeface="Lucida Grande"/>
                </a:rPr>
                <a:t>φ</a:t>
              </a: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- phase</a:t>
              </a:r>
              <a:endParaRPr b="0" lang="en-GB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t - time</a:t>
              </a:r>
              <a:endParaRPr b="0" lang="en-GB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p – photon weight</a:t>
              </a:r>
              <a:endParaRPr b="0" lang="en-GB" sz="1600" spc="-1" strike="noStrike">
                <a:latin typeface="Arial"/>
              </a:endParaRPr>
            </a:p>
            <a:p>
              <a:pPr marL="179280" indent="-17892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Verdana"/>
                <a:buChar char="•"/>
              </a:pPr>
              <a:r>
                <a:rPr b="1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1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E</a:t>
              </a:r>
              <a:r>
                <a:rPr b="0" lang="en-GB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- Electrical field polarisation</a:t>
              </a:r>
              <a:endParaRPr b="0" lang="en-GB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Monte Carlo techniques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70" spc="-1" strike="noStrike">
                <a:solidFill>
                  <a:srgbClr val="000000"/>
                </a:solidFill>
                <a:latin typeface="Arial"/>
                <a:ea typeface="Arial"/>
              </a:rPr>
              <a:t>During WW2, “numerical experiments” were applied at Los Alamos for solving mathematical complications of computing fission, criticality, neutronics, hydrodynamics, thermonuclear detonation etc.</a:t>
            </a: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70" spc="-1" strike="noStrike">
                <a:solidFill>
                  <a:srgbClr val="000000"/>
                </a:solidFill>
                <a:latin typeface="Arial"/>
                <a:ea typeface="Arial"/>
              </a:rPr>
              <a:t>Notable fathers:   John v. Neumann  Stanislav Ulam Nicholas Metropolis</a:t>
            </a: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70" spc="-1" strike="noStrike">
                <a:solidFill>
                  <a:srgbClr val="000000"/>
                </a:solidFill>
                <a:latin typeface="Arial"/>
                <a:ea typeface="Arial"/>
              </a:rPr>
              <a:t>Named “Monte Carlo” after Ulam’s fathers frequent visits to the Monte Carlo casino in Las Vegas</a:t>
            </a: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70" spc="-1" strike="noStrike">
                <a:solidFill>
                  <a:srgbClr val="000000"/>
                </a:solidFill>
                <a:latin typeface="Arial"/>
                <a:ea typeface="Arial"/>
              </a:rPr>
              <a:t>Initially “implemented” by letting large numbers of women use tabularized random numbers and hand calculators for individual particle calculations</a:t>
            </a: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  <a:p>
            <a:pPr marL="211680" indent="-1584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70" spc="-1" strike="noStrike">
                <a:solidFill>
                  <a:srgbClr val="000000"/>
                </a:solidFill>
                <a:latin typeface="Arial"/>
                <a:ea typeface="Arial"/>
              </a:rPr>
              <a:t>Later, analogue and digital computing devices were used</a:t>
            </a:r>
            <a:endParaRPr b="0" lang="en-GB" sz="15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John_von_Neumann_ID_badge.png" descr=""/>
          <p:cNvPicPr/>
          <p:nvPr/>
        </p:nvPicPr>
        <p:blipFill>
          <a:blip r:embed="rId1"/>
          <a:stretch/>
        </p:blipFill>
        <p:spPr>
          <a:xfrm>
            <a:off x="3395520" y="2833560"/>
            <a:ext cx="1261800" cy="1495080"/>
          </a:xfrm>
          <a:prstGeom prst="rect">
            <a:avLst/>
          </a:prstGeom>
          <a:ln w="12600">
            <a:noFill/>
          </a:ln>
          <a:effectLst>
            <a:outerShdw algn="b" blurRad="63500" dir="5400000" dist="50760" kx="0" ky="0" rotWithShape="0" sx="100000" sy="100000">
              <a:srgbClr val="000000">
                <a:alpha val="45000"/>
              </a:srgbClr>
            </a:outerShdw>
          </a:effectLst>
        </p:spPr>
      </p:pic>
      <p:pic>
        <p:nvPicPr>
          <p:cNvPr id="384" name="Metropolis_Nicholas_Badge-1.gif" descr=""/>
          <p:cNvPicPr/>
          <p:nvPr/>
        </p:nvPicPr>
        <p:blipFill>
          <a:blip r:embed="rId2"/>
          <a:stretch/>
        </p:blipFill>
        <p:spPr>
          <a:xfrm>
            <a:off x="6924600" y="2807280"/>
            <a:ext cx="1117800" cy="1547640"/>
          </a:xfrm>
          <a:prstGeom prst="rect">
            <a:avLst/>
          </a:prstGeom>
          <a:ln w="12600">
            <a:noFill/>
          </a:ln>
          <a:effectLst>
            <a:outerShdw algn="b" blurRad="63500" dir="5400000" dist="50760" kx="0" ky="0" rotWithShape="0" sx="100000" sy="100000">
              <a:srgbClr val="000000">
                <a:alpha val="45000"/>
              </a:srgbClr>
            </a:outerShdw>
          </a:effectLst>
        </p:spPr>
      </p:pic>
      <p:pic>
        <p:nvPicPr>
          <p:cNvPr id="385" name="240px-Stanislaw_Ulam_ID_badge-1.png" descr=""/>
          <p:cNvPicPr/>
          <p:nvPr/>
        </p:nvPicPr>
        <p:blipFill>
          <a:blip r:embed="rId3"/>
          <a:stretch/>
        </p:blipFill>
        <p:spPr>
          <a:xfrm>
            <a:off x="5048640" y="2820600"/>
            <a:ext cx="1434960" cy="1500840"/>
          </a:xfrm>
          <a:prstGeom prst="rect">
            <a:avLst/>
          </a:prstGeom>
          <a:ln w="12600">
            <a:noFill/>
          </a:ln>
          <a:effectLst>
            <a:outerShdw algn="b" blurRad="63500" dir="5400000" dist="50760" kx="0" ky="0" rotWithShape="0" sx="100000" sy="100000">
              <a:srgbClr val="000000">
                <a:alpha val="45000"/>
              </a:srgbClr>
            </a:outerShdw>
          </a:effectLst>
        </p:spPr>
      </p:pic>
      <p:pic>
        <p:nvPicPr>
          <p:cNvPr id="386" name="Image" descr=""/>
          <p:cNvPicPr/>
          <p:nvPr/>
        </p:nvPicPr>
        <p:blipFill>
          <a:blip r:embed="rId4"/>
          <a:stretch/>
        </p:blipFill>
        <p:spPr>
          <a:xfrm>
            <a:off x="7075800" y="-68400"/>
            <a:ext cx="1642680" cy="1167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Ray-tracing methods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504000" y="240408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16164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50" spc="-1" strike="noStrike">
                <a:solidFill>
                  <a:srgbClr val="000000"/>
                </a:solidFill>
                <a:latin typeface="Arial"/>
                <a:ea typeface="Arial"/>
              </a:rPr>
              <a:t>When particles move in “free space”, we use ray-tracing </a:t>
            </a:r>
            <a:br/>
            <a:r>
              <a:rPr b="0" lang="en-GB" sz="1850" spc="-1" strike="noStrike">
                <a:solidFill>
                  <a:srgbClr val="000000"/>
                </a:solidFill>
                <a:latin typeface="Arial"/>
                <a:ea typeface="Arial"/>
              </a:rPr>
              <a:t>- but in most cases in direction source -&gt; detector</a:t>
            </a:r>
            <a:endParaRPr b="0" lang="en-GB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800px-Ray_trace_diagram.svg.png" descr=""/>
          <p:cNvPicPr/>
          <p:nvPr/>
        </p:nvPicPr>
        <p:blipFill>
          <a:blip r:embed="rId1"/>
          <a:stretch/>
        </p:blipFill>
        <p:spPr>
          <a:xfrm>
            <a:off x="1991880" y="1797120"/>
            <a:ext cx="5903280" cy="3925440"/>
          </a:xfrm>
          <a:prstGeom prst="rect">
            <a:avLst/>
          </a:prstGeom>
          <a:ln w="12600">
            <a:noFill/>
          </a:ln>
          <a:effectLst>
            <a:outerShdw algn="b" blurRad="63500" dir="5400000" dist="50760" kx="0" ky="0" rotWithShape="0" sx="100000" sy="100000">
              <a:srgbClr val="000000">
                <a:alpha val="4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4318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>Erik Knudsen</cp:lastModifiedBy>
  <dcterms:modified xsi:type="dcterms:W3CDTF">2019-12-02T23:03:46Z</dcterms:modified>
  <cp:revision>2</cp:revision>
  <dc:subject/>
  <dc:title/>
</cp:coreProperties>
</file>